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82" r:id="rId2"/>
    <p:sldId id="256" r:id="rId3"/>
    <p:sldId id="267" r:id="rId4"/>
    <p:sldId id="268" r:id="rId5"/>
    <p:sldId id="270" r:id="rId6"/>
    <p:sldId id="269" r:id="rId7"/>
    <p:sldId id="301" r:id="rId8"/>
    <p:sldId id="302" r:id="rId9"/>
    <p:sldId id="303" r:id="rId10"/>
    <p:sldId id="273" r:id="rId11"/>
    <p:sldId id="292" r:id="rId12"/>
    <p:sldId id="299" r:id="rId13"/>
    <p:sldId id="304" r:id="rId14"/>
    <p:sldId id="306" r:id="rId15"/>
    <p:sldId id="307" r:id="rId16"/>
    <p:sldId id="308" r:id="rId17"/>
    <p:sldId id="312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69"/>
            <p14:sldId id="301"/>
            <p14:sldId id="302"/>
            <p14:sldId id="303"/>
            <p14:sldId id="273"/>
            <p14:sldId id="292"/>
            <p14:sldId id="299"/>
            <p14:sldId id="304"/>
            <p14:sldId id="306"/>
            <p14:sldId id="307"/>
            <p14:sldId id="308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재호" initials="정재" lastIdx="1" clrIdx="0">
    <p:extLst>
      <p:ext uri="{19B8F6BF-5375-455C-9EA6-DF929625EA0E}">
        <p15:presenceInfo xmlns:p15="http://schemas.microsoft.com/office/powerpoint/2012/main" userId="ddd67af9c48136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18E"/>
    <a:srgbClr val="E2F0D9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2" autoAdjust="0"/>
    <p:restoredTop sz="91744" autoAdjust="0"/>
  </p:normalViewPr>
  <p:slideViewPr>
    <p:cSldViewPr snapToGrid="0" showGuides="1">
      <p:cViewPr varScale="1">
        <p:scale>
          <a:sx n="79" d="100"/>
          <a:sy n="79" d="100"/>
        </p:scale>
        <p:origin x="546" y="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템플린</a:t>
            </a:r>
            <a:r>
              <a:rPr lang="ko-KR" altLang="en-US" dirty="0"/>
              <a:t> 규격이 </a:t>
            </a:r>
            <a:r>
              <a:rPr lang="ko-KR" altLang="en-US" dirty="0" err="1"/>
              <a:t>뒤죽</a:t>
            </a:r>
            <a:r>
              <a:rPr lang="ko-KR" altLang="en-US" dirty="0"/>
              <a:t> </a:t>
            </a:r>
            <a:r>
              <a:rPr lang="ko-KR" altLang="en-US" dirty="0" err="1"/>
              <a:t>박죽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03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글을 최대한 줄이고 싶은데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누구나 읽고 이해할 수 있는 가장 쉬운 단어를 사용</a:t>
            </a:r>
            <a:endParaRPr lang="en-US" altLang="ko-KR" dirty="0"/>
          </a:p>
          <a:p>
            <a:r>
              <a:rPr lang="ko-KR" altLang="en-US" dirty="0"/>
              <a:t>매우 흔한</a:t>
            </a:r>
            <a:r>
              <a:rPr lang="en-US" altLang="ko-KR" dirty="0"/>
              <a:t>-&gt; </a:t>
            </a:r>
            <a:r>
              <a:rPr lang="ko-KR" altLang="en-US" dirty="0"/>
              <a:t>불쾌감 </a:t>
            </a:r>
            <a:r>
              <a:rPr lang="en-US" altLang="ko-KR" dirty="0"/>
              <a:t>-&gt; </a:t>
            </a:r>
            <a:r>
              <a:rPr lang="ko-KR" altLang="en-US" dirty="0" err="1"/>
              <a:t>없어져야한다고</a:t>
            </a:r>
            <a:r>
              <a:rPr lang="ko-KR" altLang="en-US" dirty="0"/>
              <a:t> </a:t>
            </a:r>
            <a:r>
              <a:rPr lang="ko-KR" altLang="en-US" dirty="0" err="1"/>
              <a:t>단정짖는다</a:t>
            </a:r>
            <a:r>
              <a:rPr lang="en-US" altLang="ko-KR" dirty="0"/>
              <a:t>. (</a:t>
            </a:r>
            <a:r>
              <a:rPr lang="ko-KR" altLang="en-US" dirty="0"/>
              <a:t>문제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플레이어에게 죽음으로 플레이에 대한 문제점을 피드백하고 동시에 성장할 수 있는 가능과 방향을 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세이브 포인트로 되돌아 간다는 표현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생존에 대한 </a:t>
            </a:r>
            <a:r>
              <a:rPr lang="ko-KR" altLang="en-US" dirty="0" err="1"/>
              <a:t>픽토그램</a:t>
            </a:r>
            <a:r>
              <a:rPr lang="ko-KR" altLang="en-US" dirty="0"/>
              <a:t> 사용 극복정보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유저가 쌓아온 성장치</a:t>
            </a:r>
            <a:r>
              <a:rPr lang="en-US" altLang="ko-KR" dirty="0"/>
              <a:t>(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능력치 등</a:t>
            </a:r>
            <a:r>
              <a:rPr lang="en-US" altLang="ko-KR" dirty="0"/>
              <a:t>)</a:t>
            </a:r>
            <a:r>
              <a:rPr lang="ko-KR" altLang="en-US" dirty="0"/>
              <a:t>를 잃었을 때 상실감</a:t>
            </a:r>
            <a:r>
              <a:rPr lang="en-US" altLang="ko-KR" dirty="0"/>
              <a:t>, </a:t>
            </a:r>
            <a:r>
              <a:rPr lang="ko-KR" altLang="en-US" dirty="0"/>
              <a:t>허탈함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 분류 내용 확실하게 정의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63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창발</a:t>
            </a:r>
            <a:r>
              <a:rPr lang="ko-KR" altLang="en-US" dirty="0"/>
              <a:t> 게임 이</a:t>
            </a:r>
            <a:r>
              <a:rPr lang="en-US" altLang="ko-KR" dirty="0"/>
              <a:t>(emergent Game play)</a:t>
            </a:r>
            <a:r>
              <a:rPr lang="ko-KR" altLang="en-US" dirty="0"/>
              <a:t>를 가능  하는 요소이다</a:t>
            </a:r>
            <a:r>
              <a:rPr lang="en-US" altLang="ko-KR" dirty="0"/>
              <a:t>. </a:t>
            </a:r>
            <a:r>
              <a:rPr lang="ko-KR" altLang="en-US" dirty="0"/>
              <a:t>게임을 </a:t>
            </a:r>
            <a:r>
              <a:rPr lang="ko-KR" altLang="en-US" dirty="0" err="1"/>
              <a:t>이할</a:t>
            </a:r>
            <a:r>
              <a:rPr lang="ko-KR" altLang="en-US" dirty="0"/>
              <a:t> 때마다 새로운 배경에서</a:t>
            </a:r>
            <a:r>
              <a:rPr lang="en-US" altLang="ko-KR" dirty="0"/>
              <a:t>, </a:t>
            </a:r>
            <a:r>
              <a:rPr lang="ko-KR" altLang="en-US" dirty="0"/>
              <a:t>이과 다른 아이템이나 몬스터를 통해 매번 새로운 이가 벌어진다는 창발성을 띄게 되는 것이다</a:t>
            </a:r>
            <a:r>
              <a:rPr lang="en-US" altLang="ko-KR" dirty="0"/>
              <a:t>. </a:t>
            </a:r>
            <a:r>
              <a:rPr lang="ko-KR" altLang="en-US" dirty="0"/>
              <a:t>게임의 이어는 게임을 </a:t>
            </a:r>
            <a:r>
              <a:rPr lang="ko-KR" altLang="en-US" dirty="0" err="1"/>
              <a:t>이할</a:t>
            </a:r>
            <a:r>
              <a:rPr lang="ko-KR" altLang="en-US" dirty="0"/>
              <a:t> 때 </a:t>
            </a:r>
            <a:r>
              <a:rPr lang="ko-KR" altLang="en-US" dirty="0" err="1"/>
              <a:t>맵과</a:t>
            </a:r>
            <a:r>
              <a:rPr lang="ko-KR" altLang="en-US" dirty="0"/>
              <a:t> 몬 </a:t>
            </a:r>
            <a:r>
              <a:rPr lang="ko-KR" altLang="en-US" dirty="0" err="1"/>
              <a:t>스터</a:t>
            </a:r>
            <a:r>
              <a:rPr lang="en-US" altLang="ko-KR" dirty="0"/>
              <a:t>, </a:t>
            </a:r>
            <a:r>
              <a:rPr lang="ko-KR" altLang="en-US" dirty="0"/>
              <a:t>스킬의 사용 순서 등을 외우기 마련이다</a:t>
            </a:r>
            <a:r>
              <a:rPr lang="en-US" altLang="ko-KR" dirty="0"/>
              <a:t>. </a:t>
            </a:r>
            <a:r>
              <a:rPr lang="ko-KR" altLang="en-US" dirty="0"/>
              <a:t>사 실 ‘</a:t>
            </a:r>
            <a:r>
              <a:rPr lang="ko-KR" altLang="en-US" dirty="0" err="1"/>
              <a:t>외운다’기</a:t>
            </a:r>
            <a:r>
              <a:rPr lang="ko-KR" altLang="en-US" dirty="0"/>
              <a:t> 보다는 ‘패턴을 </a:t>
            </a:r>
            <a:r>
              <a:rPr lang="ko-KR" altLang="en-US" dirty="0" err="1"/>
              <a:t>익힌다’는</a:t>
            </a:r>
            <a:r>
              <a:rPr lang="ko-KR" altLang="en-US" dirty="0"/>
              <a:t> 표이 더 하다</a:t>
            </a:r>
            <a:r>
              <a:rPr lang="en-US" altLang="ko-KR" dirty="0"/>
              <a:t>. </a:t>
            </a:r>
            <a:r>
              <a:rPr lang="ko-KR" altLang="en-US" dirty="0"/>
              <a:t>라 </a:t>
            </a:r>
            <a:r>
              <a:rPr lang="ko-KR" altLang="en-US" dirty="0" err="1"/>
              <a:t>코스터</a:t>
            </a:r>
            <a:r>
              <a:rPr lang="en-US" altLang="ko-KR" dirty="0"/>
              <a:t>(</a:t>
            </a:r>
            <a:r>
              <a:rPr lang="en-US" altLang="ko-KR" dirty="0" err="1"/>
              <a:t>Raph</a:t>
            </a:r>
            <a:r>
              <a:rPr lang="en-US" altLang="ko-KR" dirty="0"/>
              <a:t> </a:t>
            </a:r>
            <a:r>
              <a:rPr lang="en-US" altLang="ko-KR" dirty="0" err="1"/>
              <a:t>Koster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&lt;</a:t>
            </a:r>
            <a:r>
              <a:rPr lang="ko-KR" altLang="en-US" dirty="0"/>
              <a:t>재미이 론</a:t>
            </a:r>
            <a:r>
              <a:rPr lang="en-US" altLang="ko-KR" dirty="0"/>
              <a:t>&gt;</a:t>
            </a:r>
            <a:r>
              <a:rPr lang="ko-KR" altLang="en-US" dirty="0"/>
              <a:t>에서 밝힌 것처럼</a:t>
            </a:r>
            <a:r>
              <a:rPr lang="en-US" altLang="ko-KR" dirty="0"/>
              <a:t>, </a:t>
            </a:r>
            <a:r>
              <a:rPr lang="ko-KR" altLang="en-US" dirty="0"/>
              <a:t>게임에서의 재미는 숨겨진 패턴을 찾아 숙달하는 데에서 온다</a:t>
            </a:r>
            <a:r>
              <a:rPr lang="en-US" altLang="ko-KR" dirty="0"/>
              <a:t>. </a:t>
            </a:r>
            <a:r>
              <a:rPr lang="ko-KR" altLang="en-US" dirty="0"/>
              <a:t>하지만 게임의 운명은 </a:t>
            </a:r>
            <a:r>
              <a:rPr lang="ko-KR" altLang="en-US" dirty="0" err="1"/>
              <a:t>본질으로</a:t>
            </a:r>
            <a:r>
              <a:rPr lang="ko-KR" altLang="en-US" dirty="0"/>
              <a:t> 재미없어 지는 것이다</a:t>
            </a:r>
            <a:r>
              <a:rPr lang="en-US" altLang="ko-KR" dirty="0"/>
              <a:t>. </a:t>
            </a:r>
            <a:r>
              <a:rPr lang="ko-KR" altLang="en-US" dirty="0"/>
              <a:t>사용자 가 제시된 패턴을 </a:t>
            </a:r>
            <a:r>
              <a:rPr lang="ko-KR" altLang="en-US" dirty="0" err="1"/>
              <a:t>완히</a:t>
            </a:r>
            <a:r>
              <a:rPr lang="ko-KR" altLang="en-US" dirty="0"/>
              <a:t> 터득하는 데 성공하면</a:t>
            </a:r>
            <a:r>
              <a:rPr lang="en-US" altLang="ko-KR" dirty="0"/>
              <a:t>, </a:t>
            </a:r>
            <a:r>
              <a:rPr lang="ko-KR" altLang="en-US" dirty="0"/>
              <a:t>사용자는 더 이상 충격을 느끼지 않게 되고</a:t>
            </a:r>
            <a:r>
              <a:rPr lang="en-US" altLang="ko-KR" dirty="0"/>
              <a:t>, </a:t>
            </a:r>
            <a:r>
              <a:rPr lang="ko-KR" altLang="en-US" dirty="0" err="1"/>
              <a:t>지루</a:t>
            </a:r>
            <a:r>
              <a:rPr lang="ko-KR" altLang="en-US" dirty="0"/>
              <a:t> 함을 느끼기 시작한다</a:t>
            </a:r>
            <a:r>
              <a:rPr lang="en-US" altLang="ko-KR" dirty="0"/>
              <a:t>[11]. </a:t>
            </a:r>
            <a:r>
              <a:rPr lang="ko-KR" altLang="en-US" dirty="0" err="1"/>
              <a:t>그기에</a:t>
            </a:r>
            <a:r>
              <a:rPr lang="ko-KR" altLang="en-US" dirty="0"/>
              <a:t> 할 때마다 새 로운 환경을 생성해 주는 것은 사용자가 게임을 떠나지 않고 매번 새로운 패턴을 학습할 수 있는</a:t>
            </a:r>
            <a:r>
              <a:rPr lang="en-US" altLang="ko-KR" dirty="0"/>
              <a:t>, </a:t>
            </a:r>
            <a:r>
              <a:rPr lang="ko-KR" altLang="en-US" dirty="0"/>
              <a:t>재미를 한 장치라 할 수 있다</a:t>
            </a:r>
            <a:r>
              <a:rPr lang="en-US" altLang="ko-KR" dirty="0"/>
              <a:t>. </a:t>
            </a:r>
            <a:r>
              <a:rPr lang="ko-KR" altLang="en-US" dirty="0"/>
              <a:t>속 죽음을 차 용하고 있는 게임에서 </a:t>
            </a:r>
            <a:r>
              <a:rPr lang="ko-KR" altLang="en-US" dirty="0" err="1"/>
              <a:t>랜덤한</a:t>
            </a:r>
            <a:r>
              <a:rPr lang="ko-KR" altLang="en-US" dirty="0"/>
              <a:t> 환경을 제공하는 것 은 요한 문제이다</a:t>
            </a:r>
            <a:r>
              <a:rPr lang="en-US" altLang="ko-KR" dirty="0"/>
              <a:t>. </a:t>
            </a:r>
            <a:r>
              <a:rPr lang="ko-KR" altLang="en-US" dirty="0"/>
              <a:t>한 번 죽으면 처음부터 게임 을 </a:t>
            </a:r>
            <a:r>
              <a:rPr lang="ko-KR" altLang="en-US" dirty="0" err="1"/>
              <a:t>이해야하기에</a:t>
            </a:r>
            <a:r>
              <a:rPr lang="ko-KR" altLang="en-US" dirty="0"/>
              <a:t> 매번 같은 첫 </a:t>
            </a:r>
            <a:r>
              <a:rPr lang="ko-KR" altLang="en-US" dirty="0" err="1"/>
              <a:t>벨이</a:t>
            </a:r>
            <a:r>
              <a:rPr lang="ko-KR" altLang="en-US" dirty="0"/>
              <a:t> 이어 질 경우</a:t>
            </a:r>
            <a:r>
              <a:rPr lang="en-US" altLang="ko-KR" dirty="0"/>
              <a:t>, </a:t>
            </a:r>
            <a:r>
              <a:rPr lang="ko-KR" altLang="en-US" dirty="0"/>
              <a:t>이어는 지루함을 느끼고 게임 이 를 단하기 때문이다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게임은 게임을 클리어하고 나면 다시 플레이하지 </a:t>
            </a:r>
            <a:r>
              <a:rPr lang="ko-KR" altLang="en-US" dirty="0" err="1"/>
              <a:t>않느다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반대로 다수의 인원과 멀티 플레이가 가능한 게임의 경우 사람에 따라 플레이 성향도 다르고 대처하는 방식이 달라지기 때문에 항상 새로운 플레이 경험을 느끼게 된다</a:t>
            </a:r>
            <a:r>
              <a:rPr lang="en-US" altLang="ko-KR" dirty="0"/>
              <a:t>. </a:t>
            </a:r>
            <a:r>
              <a:rPr lang="ko-KR" altLang="en-US" dirty="0"/>
              <a:t>덕분에 게임의 수명이 늘어나게 된다</a:t>
            </a:r>
            <a:r>
              <a:rPr lang="en-US" altLang="ko-KR" dirty="0"/>
              <a:t>.</a:t>
            </a:r>
            <a:r>
              <a:rPr lang="ko-KR" altLang="en-US" dirty="0"/>
              <a:t> 방식을 고민하게 되고 오랜 시간 게임을 플레이 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게임에서 위와 같은 경험을 주기위해 랜덤생성을 사용하게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게임은 기본적으로 </a:t>
            </a:r>
            <a:r>
              <a:rPr lang="ko-KR" altLang="en-US" dirty="0" err="1"/>
              <a:t>패키기</a:t>
            </a:r>
            <a:r>
              <a:rPr lang="ko-KR" altLang="en-US" dirty="0"/>
              <a:t> 게임을 기준으로 만들었으며 죽음의 페널티가 첫 레벨부터 다시 시작해야함으로 매번 새로운 경험 또는 자극이 필요하다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그렇다고 업데이트가 필요 없는 것은 아니다</a:t>
            </a:r>
            <a:r>
              <a:rPr lang="en-US" altLang="ko-KR" dirty="0"/>
              <a:t>. </a:t>
            </a:r>
            <a:r>
              <a:rPr lang="ko-KR" altLang="en-US" dirty="0"/>
              <a:t>플레이어 입장에서 반복적인 플레이를 통해 랜덤 배치에 익숙해지는 것은 당연하다</a:t>
            </a:r>
            <a:r>
              <a:rPr lang="en-US" altLang="ko-KR" dirty="0"/>
              <a:t>. </a:t>
            </a:r>
            <a:r>
              <a:rPr lang="ko-KR" altLang="en-US" dirty="0"/>
              <a:t>다만 그 과정이 패키지 게임보다 길 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3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마크 맵 이미지 활용</a:t>
            </a:r>
            <a:endParaRPr lang="en-US" altLang="ko-KR" dirty="0"/>
          </a:p>
          <a:p>
            <a:r>
              <a:rPr lang="ko-KR" altLang="en-US" dirty="0"/>
              <a:t>사막의 피라미드 초원의 농경지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하지만 이후 플레이에서도 운이 따라준다는 보장이 없으며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이전에 클리어 했던 던전을 재도전을 통해 더욱 쉽게 클리어 한다는 보장도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/>
              <a:t>내용 수정 필수</a:t>
            </a: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운이 좋아 상대적으로 쉽게 게임을 클리어 하게 되면 유저 입장에서 적은 노력으로 목표를 달성한 것에 대해 만족하게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와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차이점</a:t>
            </a:r>
            <a:endParaRPr lang="en-US" altLang="ko-KR" dirty="0"/>
          </a:p>
          <a:p>
            <a:r>
              <a:rPr lang="ko-KR" altLang="en-US" dirty="0"/>
              <a:t>이전에 설명한 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영원한 죽음은 </a:t>
            </a:r>
            <a:r>
              <a:rPr lang="en-US" altLang="ko-KR" dirty="0"/>
              <a:t>‘</a:t>
            </a:r>
            <a:r>
              <a:rPr lang="ko-KR" altLang="en-US" dirty="0"/>
              <a:t>희망 편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유저간의</a:t>
            </a:r>
            <a:r>
              <a:rPr lang="ko-KR" altLang="en-US" dirty="0"/>
              <a:t> 개인 편차가 있다는 것은 부정할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과연 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좋아하는 유저만 타겟으로 개발하는 것은 옳을 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매니악한</a:t>
            </a:r>
            <a:r>
              <a:rPr lang="ko-KR" altLang="en-US" dirty="0"/>
              <a:t> 요소를 좋아하는 유저는 소수이다</a:t>
            </a:r>
            <a:r>
              <a:rPr lang="en-US" altLang="ko-KR" dirty="0"/>
              <a:t>. </a:t>
            </a:r>
            <a:r>
              <a:rPr lang="ko-KR" altLang="en-US" dirty="0"/>
              <a:t>반대로 그렇지 않은 사람이 대다수라는 것은 부종할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상업적으로 성공하기 위해서는 위 설명한 요소를 적절이 조절할 필요가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7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 번호 넣자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목차에서 발표가 </a:t>
            </a:r>
            <a:r>
              <a:rPr lang="ko-KR" altLang="en-US" dirty="0" err="1"/>
              <a:t>길어짐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사진이 너무 많음</a:t>
            </a:r>
            <a:endParaRPr lang="en-US" altLang="ko-KR" dirty="0"/>
          </a:p>
          <a:p>
            <a:r>
              <a:rPr lang="ko-KR" altLang="en-US" dirty="0"/>
              <a:t>모르는 내용</a:t>
            </a:r>
            <a:endParaRPr lang="en-US" altLang="ko-KR" dirty="0"/>
          </a:p>
          <a:p>
            <a:r>
              <a:rPr lang="ko-KR" altLang="en-US" dirty="0"/>
              <a:t>요즘 게임을 넣어주자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 영역 축소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0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3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9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배틀그라운드</a:t>
            </a:r>
            <a:r>
              <a:rPr lang="ko-KR" altLang="en-US" dirty="0"/>
              <a:t> 말고 다른 예시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5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 줄이고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4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6303" y="2575908"/>
            <a:ext cx="7294771" cy="8530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600" y="3429167"/>
            <a:ext cx="6734175" cy="43561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A157558-800C-4B2F-A393-BC31FD2A4779}"/>
              </a:ext>
            </a:extLst>
          </p:cNvPr>
          <p:cNvGrpSpPr/>
          <p:nvPr userDrawn="1"/>
        </p:nvGrpSpPr>
        <p:grpSpPr>
          <a:xfrm>
            <a:off x="0" y="0"/>
            <a:ext cx="4325426" cy="6858000"/>
            <a:chOff x="0" y="0"/>
            <a:chExt cx="4038600" cy="6403235"/>
          </a:xfrm>
        </p:grpSpPr>
        <p:pic>
          <p:nvPicPr>
            <p:cNvPr id="124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6A6A6596-52DE-4626-BEC1-304FE8E7802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600" cy="1872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로그라이크에 대한 이미지 검색결과">
              <a:extLst>
                <a:ext uri="{FF2B5EF4-FFF2-40B4-BE49-F238E27FC236}">
                  <a16:creationId xmlns:a16="http://schemas.microsoft.com/office/drawing/2014/main" id="{B98B48E0-3A1D-4A61-AD55-7266AE84614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8" b="15350"/>
            <a:stretch/>
          </p:blipFill>
          <p:spPr bwMode="auto">
            <a:xfrm>
              <a:off x="0" y="1872442"/>
              <a:ext cx="4038600" cy="227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4" descr="관련 이미지">
              <a:extLst>
                <a:ext uri="{FF2B5EF4-FFF2-40B4-BE49-F238E27FC236}">
                  <a16:creationId xmlns:a16="http://schemas.microsoft.com/office/drawing/2014/main" id="{28D91E57-9593-4D63-998A-C651FC707A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50594"/>
              <a:ext cx="4038600" cy="225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r.battle.net/forums/ko/d3/topic/138692993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226078"/>
              </p:ext>
            </p:extLst>
          </p:nvPr>
        </p:nvGraphicFramePr>
        <p:xfrm>
          <a:off x="838200" y="808038"/>
          <a:ext cx="10515597" cy="430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976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8583703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48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Ver.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요일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시간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12.11(6)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12.12(12)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~12.17(13)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~12.20()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피드백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~()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294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엔터</a:t>
            </a:r>
            <a:r>
              <a:rPr lang="ko-KR" altLang="en-US" sz="1400" dirty="0"/>
              <a:t> 더 건전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4748030" y="569935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던 그리드</a:t>
            </a:r>
          </a:p>
        </p:txBody>
      </p:sp>
      <p:pic>
        <p:nvPicPr>
          <p:cNvPr id="5" name="그림 4" descr="건물, 앉아있는, 거리, 벽돌이(가) 표시된 사진&#10;&#10;자동 생성된 설명">
            <a:extLst>
              <a:ext uri="{FF2B5EF4-FFF2-40B4-BE49-F238E27FC236}">
                <a16:creationId xmlns:a16="http://schemas.microsoft.com/office/drawing/2014/main" id="{7FA16772-18E9-4BFF-8E8E-8D548C1A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2" y="3833991"/>
            <a:ext cx="4030152" cy="2266961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7E0DC30-0244-446F-830C-F3F702714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26947"/>
              </p:ext>
            </p:extLst>
          </p:nvPr>
        </p:nvGraphicFramePr>
        <p:xfrm>
          <a:off x="6185647" y="923601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탄막 슈팅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플레이어와 동일한 환경의 몬스터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다수의 몬스터를 좁은 방안에서 처치해 살아남아야 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등장하는 무기를 비교해가며 원하는 플레이 방식을 찾아가는 재미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구르기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적의 공격을 회피할 수 있는 컨트롤의 편의성을 제공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구조물과 상호작용해 적의 탄을 막을 수 있는 방어막을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게임들이 지원하지 않았던 멀티 플레이를 지원하면서 플레이어끼리 방해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협동하는 플레이 스타일이 만들어 졌다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61F72ADE-1ED4-42B4-881C-83561ED1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05443"/>
              </p:ext>
            </p:extLst>
          </p:nvPr>
        </p:nvGraphicFramePr>
        <p:xfrm>
          <a:off x="6185647" y="3666897"/>
          <a:ext cx="5581103" cy="260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588">
                  <a:extLst>
                    <a:ext uri="{9D8B030D-6E8A-4147-A177-3AD203B41FA5}">
                      <a16:colId xmlns:a16="http://schemas.microsoft.com/office/drawing/2014/main" val="3021528235"/>
                    </a:ext>
                  </a:extLst>
                </a:gridCol>
                <a:gridCol w="4911515">
                  <a:extLst>
                    <a:ext uri="{9D8B030D-6E8A-4147-A177-3AD203B41FA5}">
                      <a16:colId xmlns:a16="http://schemas.microsoft.com/office/drawing/2014/main" val="60450634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횡 스크롤 액션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플렛폼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4853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PC, </a:t>
                      </a:r>
                      <a:r>
                        <a:rPr lang="ko-KR" altLang="en-US" sz="1000" dirty="0"/>
                        <a:t>콘솔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출시 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27441"/>
                  </a:ext>
                </a:extLst>
              </a:tr>
              <a:tr h="12709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플레이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키보드와 마우스를 활용하는 방식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활용해 빠른 전투가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던전의 몬스터를 처치하며 획득한 재화를 통해 마을을 복원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복원한 마을 건물에서 편의성 강화요소를 사용할 수 있음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능력치 강화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아이템 구입 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랜덤을 배치된 방을 비밀통로를 통해 자유자제로 이동가능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75038"/>
                  </a:ext>
                </a:extLst>
              </a:tr>
              <a:tr h="550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마이너한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보다 일반적인 플레이어들이 쉽게 즐길 수 있도록 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요소를 가볍게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(Lite)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라이트에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대해서 이후 정리할 예정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32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5" y="5069631"/>
            <a:ext cx="5554384" cy="1583900"/>
          </a:xfrm>
          <a:prstGeom prst="roundRect">
            <a:avLst>
              <a:gd name="adj" fmla="val 1944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423736"/>
            <a:ext cx="5557876" cy="1883993"/>
          </a:xfrm>
          <a:prstGeom prst="roundRect">
            <a:avLst>
              <a:gd name="adj" fmla="val 1654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사망하면 경험치를 잃고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달성을 위해 필요한 시간이 증가한다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게임에서 죽음은 페널티로서 유저에게 불쾌감을 준다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죽음이라는 페널티를 세이브 포인트를 활용함으로 일부 개선했다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세이브 포인트 덕분에 부활 후 문제점을 개선하기 위한 노력을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노력으로 캐릭터와 유저는 성장하게 되고 이전에 맞이했던 죽음을 회피함으로 성장했음을 시각적으로 확인하게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63DE6B1-31F5-4B08-AF69-C66788220371}"/>
              </a:ext>
            </a:extLst>
          </p:cNvPr>
          <p:cNvSpPr/>
          <p:nvPr/>
        </p:nvSpPr>
        <p:spPr>
          <a:xfrm>
            <a:off x="479484" y="783077"/>
            <a:ext cx="11226741" cy="422251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A70D48-CDAF-4011-81FA-F4C65DACCA80}"/>
              </a:ext>
            </a:extLst>
          </p:cNvPr>
          <p:cNvSpPr/>
          <p:nvPr/>
        </p:nvSpPr>
        <p:spPr>
          <a:xfrm>
            <a:off x="8005019" y="816661"/>
            <a:ext cx="2581347" cy="592363"/>
          </a:xfrm>
          <a:prstGeom prst="roundRect">
            <a:avLst>
              <a:gd name="adj" fmla="val 777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31" y="5271221"/>
            <a:ext cx="978499" cy="9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05" y="5370678"/>
            <a:ext cx="908731" cy="9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6" y="5174088"/>
            <a:ext cx="1262571" cy="12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423736"/>
            <a:ext cx="5554385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타 장르 게임에서 죽음을 활용하는 방식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888721" y="6281900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191810" y="628718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08430E-43FE-48BB-A388-BC0C63D1E234}"/>
              </a:ext>
            </a:extLst>
          </p:cNvPr>
          <p:cNvSpPr txBox="1"/>
          <p:nvPr/>
        </p:nvSpPr>
        <p:spPr>
          <a:xfrm>
            <a:off x="1094715" y="62652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2EC88F0-7653-4D41-902E-D077625E806E}"/>
              </a:ext>
            </a:extLst>
          </p:cNvPr>
          <p:cNvSpPr/>
          <p:nvPr/>
        </p:nvSpPr>
        <p:spPr>
          <a:xfrm>
            <a:off x="6154639" y="3449693"/>
            <a:ext cx="5558389" cy="3203837"/>
          </a:xfrm>
          <a:prstGeom prst="roundRect">
            <a:avLst>
              <a:gd name="adj" fmla="val 945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69B85F4E-624C-48F5-84C2-EB7CA0A0F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7611038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>
            <a:extLst>
              <a:ext uri="{FF2B5EF4-FFF2-40B4-BE49-F238E27FC236}">
                <a16:creationId xmlns:a16="http://schemas.microsoft.com/office/drawing/2014/main" id="{A729A86E-C77E-475F-B0AC-9BD6209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8875729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B6691368-F35F-480C-AAB0-AA417EE837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10140420" y="4544963"/>
            <a:ext cx="372239" cy="459922"/>
          </a:xfrm>
          <a:prstGeom prst="rect">
            <a:avLst/>
          </a:prstGeom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9AAC78AD-042F-4526-8D94-70330D671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455086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9A7DAD4F-FA06-4F20-8DC6-3F3D9D3412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0165642" y="5283821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5E7D221-F3A5-4FF6-8527-4B4C8C75E423}"/>
              </a:ext>
            </a:extLst>
          </p:cNvPr>
          <p:cNvGrpSpPr/>
          <p:nvPr/>
        </p:nvGrpSpPr>
        <p:grpSpPr>
          <a:xfrm>
            <a:off x="479484" y="1871116"/>
            <a:ext cx="5554386" cy="1452774"/>
            <a:chOff x="479484" y="1888597"/>
            <a:chExt cx="5554386" cy="145277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866D7CC-40CF-4077-AD0E-5256836322EF}"/>
                </a:ext>
              </a:extLst>
            </p:cNvPr>
            <p:cNvSpPr/>
            <p:nvPr/>
          </p:nvSpPr>
          <p:spPr>
            <a:xfrm>
              <a:off x="479484" y="1906826"/>
              <a:ext cx="5554386" cy="1418717"/>
            </a:xfrm>
            <a:prstGeom prst="roundRect">
              <a:avLst>
                <a:gd name="adj" fmla="val 225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8F11FF-3AFB-41CD-9FF6-2AE0DD88A100}"/>
                </a:ext>
              </a:extLst>
            </p:cNvPr>
            <p:cNvGrpSpPr/>
            <p:nvPr/>
          </p:nvGrpSpPr>
          <p:grpSpPr>
            <a:xfrm>
              <a:off x="767797" y="1888597"/>
              <a:ext cx="4884451" cy="1452774"/>
              <a:chOff x="767797" y="1888597"/>
              <a:chExt cx="4884451" cy="145277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5F0A20-5890-4B17-A53B-BF347FD59B98}"/>
                  </a:ext>
                </a:extLst>
              </p:cNvPr>
              <p:cNvSpPr txBox="1"/>
              <p:nvPr/>
            </p:nvSpPr>
            <p:spPr>
              <a:xfrm>
                <a:off x="4903824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불쾌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CEA8FA-C22A-46A4-9558-C9E5CF5514F7}"/>
                  </a:ext>
                </a:extLst>
              </p:cNvPr>
              <p:cNvSpPr txBox="1"/>
              <p:nvPr/>
            </p:nvSpPr>
            <p:spPr>
              <a:xfrm>
                <a:off x="1183909" y="307976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/>
                  <a:t>보상</a:t>
                </a: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E414613-C7CC-4E70-A436-1F065C2F4399}"/>
                  </a:ext>
                </a:extLst>
              </p:cNvPr>
              <p:cNvGrpSpPr/>
              <p:nvPr/>
            </p:nvGrpSpPr>
            <p:grpSpPr>
              <a:xfrm>
                <a:off x="767797" y="1888597"/>
                <a:ext cx="4884451" cy="1308492"/>
                <a:chOff x="860204" y="1823280"/>
                <a:chExt cx="4884451" cy="1308492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3A245458-7CC2-426A-AAA0-FCCD40A711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601" y="1962499"/>
                  <a:ext cx="1030054" cy="10300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화살표: 오른쪽 5">
                  <a:extLst>
                    <a:ext uri="{FF2B5EF4-FFF2-40B4-BE49-F238E27FC236}">
                      <a16:creationId xmlns:a16="http://schemas.microsoft.com/office/drawing/2014/main" id="{8C124E41-1643-4BB6-A788-25745244481E}"/>
                    </a:ext>
                  </a:extLst>
                </p:cNvPr>
                <p:cNvSpPr/>
                <p:nvPr/>
              </p:nvSpPr>
              <p:spPr>
                <a:xfrm>
                  <a:off x="3984076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6FCC3ED6-CBEE-4E12-B35D-D8F359B57D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204" y="1823280"/>
                  <a:ext cx="1308492" cy="13084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297C1368-81E1-460A-87F8-C208EA2220E4}"/>
                    </a:ext>
                  </a:extLst>
                </p:cNvPr>
                <p:cNvSpPr/>
                <p:nvPr/>
              </p:nvSpPr>
              <p:spPr>
                <a:xfrm rot="10800000">
                  <a:off x="2150513" y="2223247"/>
                  <a:ext cx="748710" cy="508558"/>
                </a:xfrm>
                <a:prstGeom prst="rightArrow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E11CD-9955-4483-BE07-E6D5EAA5F3D7}"/>
                  </a:ext>
                </a:extLst>
              </p:cNvPr>
              <p:cNvSpPr txBox="1"/>
              <p:nvPr/>
            </p:nvSpPr>
            <p:spPr>
              <a:xfrm>
                <a:off x="2271821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극복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B9A0C1-725D-4871-980F-38AFEC4437C3}"/>
                  </a:ext>
                </a:extLst>
              </p:cNvPr>
              <p:cNvSpPr txBox="1"/>
              <p:nvPr/>
            </p:nvSpPr>
            <p:spPr>
              <a:xfrm>
                <a:off x="3882925" y="269823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죽음</a:t>
                </a:r>
              </a:p>
            </p:txBody>
          </p:sp>
        </p:grp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758E5C8-220D-490D-ACF2-4A959E9EDA7E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rot="16200000" flipH="1" flipV="1">
            <a:off x="9677678" y="3901999"/>
            <a:ext cx="5898" cy="1291826"/>
          </a:xfrm>
          <a:prstGeom prst="bentConnector3">
            <a:avLst>
              <a:gd name="adj1" fmla="val -3875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E4DE0-7933-4BB6-AFF4-A483B483C680}"/>
              </a:ext>
            </a:extLst>
          </p:cNvPr>
          <p:cNvCxnSpPr>
            <a:stCxn id="97" idx="2"/>
          </p:cNvCxnSpPr>
          <p:nvPr/>
        </p:nvCxnSpPr>
        <p:spPr>
          <a:xfrm flipV="1">
            <a:off x="6654141" y="5004885"/>
            <a:ext cx="3672399" cy="5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D292CA43-9EAC-4322-933D-A073B25B7783}"/>
              </a:ext>
            </a:extLst>
          </p:cNvPr>
          <p:cNvCxnSpPr>
            <a:cxnSpLocks/>
            <a:stCxn id="94" idx="2"/>
          </p:cNvCxnSpPr>
          <p:nvPr/>
        </p:nvCxnSpPr>
        <p:spPr>
          <a:xfrm rot="16200000" flipH="1">
            <a:off x="9852033" y="4193463"/>
            <a:ext cx="739585" cy="237422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6A1654-0BD9-4266-A9F2-FBF3D02526DC}"/>
              </a:ext>
            </a:extLst>
          </p:cNvPr>
          <p:cNvSpPr txBox="1"/>
          <p:nvPr/>
        </p:nvSpPr>
        <p:spPr>
          <a:xfrm>
            <a:off x="9439585" y="404095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부활</a:t>
            </a:r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025D182-5F22-4B85-A7A4-C6C73A2A93C4}"/>
              </a:ext>
            </a:extLst>
          </p:cNvPr>
          <p:cNvSpPr/>
          <p:nvPr/>
        </p:nvSpPr>
        <p:spPr>
          <a:xfrm rot="1199795">
            <a:off x="8852567" y="5097810"/>
            <a:ext cx="1259613" cy="909757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277D361-CBD6-4BE7-B185-A0FA67F67337}"/>
              </a:ext>
            </a:extLst>
          </p:cNvPr>
          <p:cNvCxnSpPr>
            <a:cxnSpLocks/>
            <a:stCxn id="85" idx="3"/>
            <a:endCxn id="99" idx="3"/>
          </p:cNvCxnSpPr>
          <p:nvPr/>
        </p:nvCxnSpPr>
        <p:spPr>
          <a:xfrm flipH="1">
            <a:off x="8409534" y="5702654"/>
            <a:ext cx="544355" cy="6589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CF850D0-462A-411C-8F35-3EF41147D7F1}"/>
              </a:ext>
            </a:extLst>
          </p:cNvPr>
          <p:cNvSpPr txBox="1"/>
          <p:nvPr/>
        </p:nvSpPr>
        <p:spPr>
          <a:xfrm>
            <a:off x="6839845" y="5586132"/>
            <a:ext cx="156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</a:t>
            </a:r>
            <a:r>
              <a:rPr lang="ko-KR" altLang="en-US" sz="1000"/>
              <a:t>위한 육성과정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3D986B1-5C1F-433B-B8C8-30EBB26D6DF4}"/>
              </a:ext>
            </a:extLst>
          </p:cNvPr>
          <p:cNvSpPr txBox="1"/>
          <p:nvPr/>
        </p:nvSpPr>
        <p:spPr>
          <a:xfrm>
            <a:off x="10447278" y="52838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극복</a:t>
            </a:r>
            <a:endParaRPr lang="ko-KR" altLang="en-US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DC9A2A5A-1E4B-44A7-8432-3DE505769365}"/>
              </a:ext>
            </a:extLst>
          </p:cNvPr>
          <p:cNvSpPr/>
          <p:nvPr/>
        </p:nvSpPr>
        <p:spPr>
          <a:xfrm>
            <a:off x="6354949" y="3503219"/>
            <a:ext cx="2936409" cy="651426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58D3C6D2-E158-4C85-A289-3E740490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6495156" y="3593182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A6DDBF6-91AA-427B-AD8E-87C43F233E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7759847" y="3593182"/>
            <a:ext cx="372239" cy="45992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3BA0FD1-DCB3-4097-BA43-0B1B34C64447}"/>
              </a:ext>
            </a:extLst>
          </p:cNvPr>
          <p:cNvSpPr txBox="1"/>
          <p:nvPr/>
        </p:nvSpPr>
        <p:spPr>
          <a:xfrm>
            <a:off x="6718030" y="380463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세이브 포인트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AB8EDCC-AA51-4D66-B621-6D0F74E6C649}"/>
              </a:ext>
            </a:extLst>
          </p:cNvPr>
          <p:cNvSpPr txBox="1"/>
          <p:nvPr/>
        </p:nvSpPr>
        <p:spPr>
          <a:xfrm>
            <a:off x="8069995" y="380463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죽음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86091BF-4F3F-4381-87D7-3944C8E2E9FD}"/>
              </a:ext>
            </a:extLst>
          </p:cNvPr>
          <p:cNvSpPr txBox="1"/>
          <p:nvPr/>
        </p:nvSpPr>
        <p:spPr>
          <a:xfrm>
            <a:off x="8593731" y="380463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타임라인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0750F04-585B-46B6-9BC5-F152A6523143}"/>
              </a:ext>
            </a:extLst>
          </p:cNvPr>
          <p:cNvCxnSpPr/>
          <p:nvPr/>
        </p:nvCxnSpPr>
        <p:spPr>
          <a:xfrm>
            <a:off x="8716199" y="3804633"/>
            <a:ext cx="452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12F6E7-1AF6-42C7-A4D2-FC25852BAB54}"/>
              </a:ext>
            </a:extLst>
          </p:cNvPr>
          <p:cNvGrpSpPr/>
          <p:nvPr/>
        </p:nvGrpSpPr>
        <p:grpSpPr>
          <a:xfrm>
            <a:off x="479485" y="3423111"/>
            <a:ext cx="5554384" cy="1531470"/>
            <a:chOff x="479485" y="3460568"/>
            <a:chExt cx="5554384" cy="153147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0AF78AD-498C-4999-BF4E-B7F61EB27725}"/>
                </a:ext>
              </a:extLst>
            </p:cNvPr>
            <p:cNvSpPr/>
            <p:nvPr/>
          </p:nvSpPr>
          <p:spPr>
            <a:xfrm>
              <a:off x="479485" y="3460568"/>
              <a:ext cx="5554384" cy="1531470"/>
            </a:xfrm>
            <a:prstGeom prst="roundRect">
              <a:avLst>
                <a:gd name="adj" fmla="val 2012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FEE00B6-0107-4BE0-8674-88AEF22694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6" t="11056" r="9663" b="13121"/>
            <a:stretch/>
          </p:blipFill>
          <p:spPr bwMode="auto">
            <a:xfrm>
              <a:off x="4338804" y="3667509"/>
              <a:ext cx="947033" cy="880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96B26FBA-E89A-4FD5-B35C-A7374B4AAC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5"/>
            <a:stretch/>
          </p:blipFill>
          <p:spPr bwMode="auto">
            <a:xfrm>
              <a:off x="2788633" y="3626963"/>
              <a:ext cx="1054897" cy="98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E3C07893-F72F-435C-8356-1A84B8688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67" y="3684464"/>
              <a:ext cx="1030054" cy="1030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1A79C4-BC69-4514-896E-C1958895DF4F}"/>
                </a:ext>
              </a:extLst>
            </p:cNvPr>
            <p:cNvSpPr txBox="1"/>
            <p:nvPr/>
          </p:nvSpPr>
          <p:spPr>
            <a:xfrm>
              <a:off x="2954822" y="4660831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성장 지연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C0493D7-45DA-4A10-8ED3-3FFEB1D820ED}"/>
                </a:ext>
              </a:extLst>
            </p:cNvPr>
            <p:cNvSpPr txBox="1"/>
            <p:nvPr/>
          </p:nvSpPr>
          <p:spPr>
            <a:xfrm>
              <a:off x="4228209" y="4544580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플레이 시간</a:t>
              </a:r>
              <a:r>
                <a:rPr lang="en-US" altLang="ko-KR" sz="1000" dirty="0"/>
                <a:t>, </a:t>
              </a:r>
            </a:p>
            <a:p>
              <a:r>
                <a:rPr lang="ko-KR" altLang="en-US" sz="1000" dirty="0"/>
                <a:t>투자 노동력 증가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D6A6D2-777E-4D17-8838-2BCE011BE8B7}"/>
                </a:ext>
              </a:extLst>
            </p:cNvPr>
            <p:cNvSpPr txBox="1"/>
            <p:nvPr/>
          </p:nvSpPr>
          <p:spPr>
            <a:xfrm>
              <a:off x="1094715" y="4697602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불쾌</a:t>
              </a:r>
            </a:p>
          </p:txBody>
        </p:sp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4E5675CE-3A9A-43CC-98AC-48A8E202391E}"/>
                </a:ext>
              </a:extLst>
            </p:cNvPr>
            <p:cNvSpPr/>
            <p:nvPr/>
          </p:nvSpPr>
          <p:spPr>
            <a:xfrm>
              <a:off x="1913200" y="3940715"/>
              <a:ext cx="748710" cy="508558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687453F9-5AB6-4E47-82BF-9A7352900C0C}"/>
              </a:ext>
            </a:extLst>
          </p:cNvPr>
          <p:cNvSpPr/>
          <p:nvPr/>
        </p:nvSpPr>
        <p:spPr>
          <a:xfrm>
            <a:off x="1913200" y="5628103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0421835A-B2AC-4B3B-8F39-D2B11B1C9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0" y="2001324"/>
            <a:ext cx="1083038" cy="10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BD4ADE5F-53B1-4AEA-A5A6-01A13201F7C5}"/>
              </a:ext>
            </a:extLst>
          </p:cNvPr>
          <p:cNvSpPr/>
          <p:nvPr/>
        </p:nvSpPr>
        <p:spPr>
          <a:xfrm>
            <a:off x="4834660" y="4139443"/>
            <a:ext cx="117987" cy="11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5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4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4482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영원한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ko-KR" altLang="en-US" sz="1200" b="1" dirty="0">
                <a:solidFill>
                  <a:schemeClr val="tx1"/>
                </a:solidFill>
              </a:rPr>
              <a:t>영원한 죽음과 기존 게임의 죽음의 차이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marL="85725" indent="-85725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세이브 </a:t>
            </a:r>
            <a:r>
              <a:rPr lang="ko-KR" altLang="en-US" sz="1200" dirty="0" err="1">
                <a:solidFill>
                  <a:schemeClr val="tx1"/>
                </a:solidFill>
              </a:rPr>
              <a:t>포이트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죽으면 캐릭터가 삭제되거나 초기화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캐릭터의 성장을 위해 들였던 시간과 노력이 초기화 되는 상실감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숙련도에 비해 낮은 과정을 반복적으로 플레이 해야 하는 지루함 때문에 죽음의 페널티가 크다고 생각한다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7313" indent="-8731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높은 긴장과 이완을 오가며 숙련도 성장을 시각적으로 확인할 수 있어 몰입이 생기며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큰 페널티 만큼 극복 시 얻는 성취감이 다른 게임에 비해 높기 때문에 플레이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9C22FD-A153-4415-828B-E83601E0D49E}"/>
              </a:ext>
            </a:extLst>
          </p:cNvPr>
          <p:cNvGrpSpPr/>
          <p:nvPr/>
        </p:nvGrpSpPr>
        <p:grpSpPr>
          <a:xfrm>
            <a:off x="1409387" y="2482337"/>
            <a:ext cx="4406900" cy="459922"/>
            <a:chOff x="-5784850" y="535666"/>
            <a:chExt cx="4406900" cy="45992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4B2AB0-FB51-429D-B11A-5D6E3C25E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-2300583" y="535666"/>
              <a:ext cx="372239" cy="459922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4B19C5D-F49B-40CD-9DEE-11BEE841C5E7}"/>
                </a:ext>
              </a:extLst>
            </p:cNvPr>
            <p:cNvCxnSpPr/>
            <p:nvPr/>
          </p:nvCxnSpPr>
          <p:spPr>
            <a:xfrm>
              <a:off x="-5784850" y="995588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>
            <a:extLst>
              <a:ext uri="{FF2B5EF4-FFF2-40B4-BE49-F238E27FC236}">
                <a16:creationId xmlns:a16="http://schemas.microsoft.com/office/drawing/2014/main" id="{ED7ACA00-A9A5-43B2-8028-E69A26A76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992536" y="2482337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B4EF9705-627C-413C-BB09-B2A27B5C9CC3}"/>
              </a:ext>
            </a:extLst>
          </p:cNvPr>
          <p:cNvSpPr/>
          <p:nvPr/>
        </p:nvSpPr>
        <p:spPr>
          <a:xfrm>
            <a:off x="2839787" y="2438338"/>
            <a:ext cx="623468" cy="459922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D54DD9-361E-485F-B7D9-2306156ED7C7}"/>
              </a:ext>
            </a:extLst>
          </p:cNvPr>
          <p:cNvSpPr/>
          <p:nvPr/>
        </p:nvSpPr>
        <p:spPr>
          <a:xfrm>
            <a:off x="1090269" y="1923062"/>
            <a:ext cx="638629" cy="99719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재시작 위치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468EBE4-98E9-4B34-B947-2629C80DC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2364272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A97D6DF-4A4A-43FA-98A1-E954CE480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3628963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B86B04-F1D0-47EC-888B-D5E87C8BF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8476" r="19006" b="12801"/>
          <a:stretch/>
        </p:blipFill>
        <p:spPr>
          <a:xfrm>
            <a:off x="4893654" y="3312850"/>
            <a:ext cx="372239" cy="45992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5D6813-9669-448A-8240-5406D0582912}"/>
              </a:ext>
            </a:extLst>
          </p:cNvPr>
          <p:cNvCxnSpPr/>
          <p:nvPr/>
        </p:nvCxnSpPr>
        <p:spPr>
          <a:xfrm>
            <a:off x="1409387" y="3772772"/>
            <a:ext cx="44069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EAFFAA6A-9E44-467A-B6E7-DD256FAB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t="9639" r="22001" b="9361"/>
          <a:stretch/>
        </p:blipFill>
        <p:spPr bwMode="auto">
          <a:xfrm>
            <a:off x="1248390" y="3318748"/>
            <a:ext cx="317970" cy="4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E1B21E-9E99-4EC3-9740-66A78D8704E8}"/>
              </a:ext>
            </a:extLst>
          </p:cNvPr>
          <p:cNvSpPr/>
          <p:nvPr/>
        </p:nvSpPr>
        <p:spPr>
          <a:xfrm>
            <a:off x="1559152" y="2533676"/>
            <a:ext cx="3334502" cy="424316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1474FC-59A1-4607-8927-F3C62D0C5A89}"/>
              </a:ext>
            </a:extLst>
          </p:cNvPr>
          <p:cNvCxnSpPr>
            <a:cxnSpLocks/>
            <a:stCxn id="27" idx="0"/>
            <a:endCxn id="29" idx="1"/>
          </p:cNvCxnSpPr>
          <p:nvPr/>
        </p:nvCxnSpPr>
        <p:spPr>
          <a:xfrm rot="5400000" flipH="1" flipV="1">
            <a:off x="3215601" y="2120314"/>
            <a:ext cx="424165" cy="402560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6A8949-D499-4DD5-AE0C-2AB85F18D1DE}"/>
              </a:ext>
            </a:extLst>
          </p:cNvPr>
          <p:cNvSpPr txBox="1"/>
          <p:nvPr/>
        </p:nvSpPr>
        <p:spPr>
          <a:xfrm>
            <a:off x="3628963" y="1986400"/>
            <a:ext cx="150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79041DA-5489-47D4-ACC5-E7FD6CB03572}"/>
              </a:ext>
            </a:extLst>
          </p:cNvPr>
          <p:cNvSpPr/>
          <p:nvPr/>
        </p:nvSpPr>
        <p:spPr>
          <a:xfrm>
            <a:off x="3970688" y="3202193"/>
            <a:ext cx="946720" cy="686351"/>
          </a:xfrm>
          <a:prstGeom prst="ellipse">
            <a:avLst/>
          </a:prstGeom>
          <a:noFill/>
          <a:ln w="254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4A914715-3FFA-4D37-A3ED-6F05FF22E84F}"/>
              </a:ext>
            </a:extLst>
          </p:cNvPr>
          <p:cNvCxnSpPr>
            <a:cxnSpLocks/>
            <a:stCxn id="33" idx="4"/>
          </p:cNvCxnSpPr>
          <p:nvPr/>
        </p:nvCxnSpPr>
        <p:spPr>
          <a:xfrm rot="16200000" flipH="1">
            <a:off x="4563687" y="3768905"/>
            <a:ext cx="86337" cy="325614"/>
          </a:xfrm>
          <a:prstGeom prst="bentConnector2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6D3A77-592E-4E13-B18E-E45CE84908E7}"/>
              </a:ext>
            </a:extLst>
          </p:cNvPr>
          <p:cNvSpPr txBox="1"/>
          <p:nvPr/>
        </p:nvSpPr>
        <p:spPr>
          <a:xfrm>
            <a:off x="4769662" y="3881066"/>
            <a:ext cx="1326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재도전을 위한 육성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B78E3-24E0-43EC-A529-A6645C9C21F3}"/>
              </a:ext>
            </a:extLst>
          </p:cNvPr>
          <p:cNvSpPr txBox="1"/>
          <p:nvPr/>
        </p:nvSpPr>
        <p:spPr>
          <a:xfrm>
            <a:off x="1516657" y="6287942"/>
            <a:ext cx="3369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라이크에서</a:t>
            </a:r>
            <a:r>
              <a:rPr lang="ko-KR" altLang="en-US" sz="1200" dirty="0"/>
              <a:t> 죽음으로 잃는 것이 훨씬 많다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780839-6B62-486A-AE9C-6EB5D9E4AF83}"/>
              </a:ext>
            </a:extLst>
          </p:cNvPr>
          <p:cNvSpPr txBox="1"/>
          <p:nvPr/>
        </p:nvSpPr>
        <p:spPr>
          <a:xfrm>
            <a:off x="6593559" y="6154885"/>
            <a:ext cx="438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높은 페널티로 인해 손실에 대해 걱정하고 더 큰 긴장을 하게 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4E0EB1-B0E1-46E5-BA4C-FACE217735B9}"/>
              </a:ext>
            </a:extLst>
          </p:cNvPr>
          <p:cNvGrpSpPr/>
          <p:nvPr/>
        </p:nvGrpSpPr>
        <p:grpSpPr>
          <a:xfrm>
            <a:off x="1441836" y="4701110"/>
            <a:ext cx="3223725" cy="1255218"/>
            <a:chOff x="1253577" y="4513276"/>
            <a:chExt cx="3223725" cy="1255218"/>
          </a:xfrm>
        </p:grpSpPr>
        <p:sp>
          <p:nvSpPr>
            <p:cNvPr id="17" name="1/2 액자 16">
              <a:extLst>
                <a:ext uri="{FF2B5EF4-FFF2-40B4-BE49-F238E27FC236}">
                  <a16:creationId xmlns:a16="http://schemas.microsoft.com/office/drawing/2014/main" id="{C376BEB5-5D5C-4030-B74D-89EE9F842912}"/>
                </a:ext>
              </a:extLst>
            </p:cNvPr>
            <p:cNvSpPr/>
            <p:nvPr/>
          </p:nvSpPr>
          <p:spPr>
            <a:xfrm rot="8100000">
              <a:off x="2656570" y="4573664"/>
              <a:ext cx="807904" cy="807902"/>
            </a:xfrm>
            <a:prstGeom prst="halfFrame">
              <a:avLst>
                <a:gd name="adj1" fmla="val 20464"/>
                <a:gd name="adj2" fmla="val 20464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B2A782-D76A-4483-8617-33EA7BA17E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577" y="4959465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2713C8ED-183F-4516-85D3-F1A4CEAB4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73" y="4513276"/>
              <a:ext cx="809029" cy="809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53F1A9-7CF9-42EE-83F1-8B1CBDCC7BF7}"/>
              </a:ext>
            </a:extLst>
          </p:cNvPr>
          <p:cNvSpPr txBox="1"/>
          <p:nvPr/>
        </p:nvSpPr>
        <p:spPr>
          <a:xfrm>
            <a:off x="1258976" y="5842429"/>
            <a:ext cx="134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ROGUE-LIKE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3777D-9D25-442B-AB36-51E25A764D61}"/>
              </a:ext>
            </a:extLst>
          </p:cNvPr>
          <p:cNvSpPr txBox="1"/>
          <p:nvPr/>
        </p:nvSpPr>
        <p:spPr>
          <a:xfrm>
            <a:off x="3820055" y="5842429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OTHER-GAMES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BA9805B-515E-444F-995F-054767542F27}"/>
              </a:ext>
            </a:extLst>
          </p:cNvPr>
          <p:cNvSpPr/>
          <p:nvPr/>
        </p:nvSpPr>
        <p:spPr>
          <a:xfrm>
            <a:off x="8810068" y="4451067"/>
            <a:ext cx="2637862" cy="1331350"/>
          </a:xfrm>
          <a:prstGeom prst="wedgeRoundRectCallout">
            <a:avLst>
              <a:gd name="adj1" fmla="val -65137"/>
              <a:gd name="adj2" fmla="val -321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214637E4-74CE-4240-AD2B-1423D0DC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411" y="4634000"/>
            <a:ext cx="847971" cy="84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>
            <a:extLst>
              <a:ext uri="{FF2B5EF4-FFF2-40B4-BE49-F238E27FC236}">
                <a16:creationId xmlns:a16="http://schemas.microsoft.com/office/drawing/2014/main" id="{73DF83FC-F684-47A0-9C73-FA79959A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976" y="5040458"/>
            <a:ext cx="809029" cy="80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0119E82-FFEC-43D5-A9A5-BCD58439B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>
            <a:off x="6387360" y="4377053"/>
            <a:ext cx="1639135" cy="127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6876EB5-CC7C-4EC9-BC81-58FF2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81" y="5057985"/>
            <a:ext cx="923263" cy="92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0610D-CD5E-4EE9-BBF7-80F8238B6E3B}"/>
              </a:ext>
            </a:extLst>
          </p:cNvPr>
          <p:cNvSpPr txBox="1"/>
          <p:nvPr/>
        </p:nvSpPr>
        <p:spPr>
          <a:xfrm>
            <a:off x="528530" y="282564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7B624-0CD9-4E6E-822A-21183883A710}"/>
              </a:ext>
            </a:extLst>
          </p:cNvPr>
          <p:cNvSpPr txBox="1"/>
          <p:nvPr/>
        </p:nvSpPr>
        <p:spPr>
          <a:xfrm>
            <a:off x="595999" y="3656056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기존 게임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796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27924B-F0D4-4251-A963-ABDCE0C0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86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B086A7-0263-4C78-A950-5E2310D9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9" y="4626039"/>
            <a:ext cx="854472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00A5CF-83CA-4874-B433-40A9BCF8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36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B813FCF4-7277-4B3F-825A-7B94729C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39" y="4452076"/>
            <a:ext cx="1069934" cy="10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C4CBE7FB-034D-432A-B820-2357627D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79" y="446669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51AC94A-AABF-4549-985B-2AFFD9AA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910" y="4713366"/>
            <a:ext cx="775046" cy="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6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0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368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222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죽음을 회피하기 위한 선택적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1861987"/>
            <a:ext cx="5548096" cy="2279707"/>
          </a:xfrm>
          <a:prstGeom prst="roundRect">
            <a:avLst>
              <a:gd name="adj" fmla="val 1357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로그</a:t>
            </a:r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플레이 스타일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게임은 세이브 포인트를 통해 다양한 스토리와 상황을 경험할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죽음은 잃는 것에 대한 페널티가 크다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동시에 세이브 포인트가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때문에 선택을 무를 수 없다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선택의 순간에 신중함을 요구하게 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결과는 오로지 플레이어가 책임을 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기존 다른 게임에 비해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게임을 플레이하는 유저는 게임에 대한 매우 진지한 고민을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72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영원한 죽음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920E70-0139-4CD3-8C8C-469D075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95" y="2135929"/>
            <a:ext cx="1500486" cy="150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E14FD047-51F1-495A-8F13-C1E9D4A08B2B}"/>
              </a:ext>
            </a:extLst>
          </p:cNvPr>
          <p:cNvSpPr/>
          <p:nvPr/>
        </p:nvSpPr>
        <p:spPr>
          <a:xfrm>
            <a:off x="2857456" y="2014615"/>
            <a:ext cx="2708795" cy="704641"/>
          </a:xfrm>
          <a:prstGeom prst="wedgeRoundRectCallout">
            <a:avLst>
              <a:gd name="adj1" fmla="val -66192"/>
              <a:gd name="adj2" fmla="val -18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A572788-BD99-47B1-96B9-7E26F860C6EF}"/>
              </a:ext>
            </a:extLst>
          </p:cNvPr>
          <p:cNvGrpSpPr/>
          <p:nvPr/>
        </p:nvGrpSpPr>
        <p:grpSpPr>
          <a:xfrm>
            <a:off x="3057850" y="2286099"/>
            <a:ext cx="2308006" cy="235363"/>
            <a:chOff x="3054569" y="2224504"/>
            <a:chExt cx="4567897" cy="465820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52D02C09-F4B0-4098-BD7A-DE3BB0EE90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4170451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FB217AEB-98A4-4CD0-8ECF-BE4298B846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5435142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55A90C13-9A4C-4B68-BD85-D60F1DB59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80" t="8476" r="19006" b="12801"/>
            <a:stretch/>
          </p:blipFill>
          <p:spPr>
            <a:xfrm>
              <a:off x="6699833" y="2224504"/>
              <a:ext cx="372239" cy="459922"/>
            </a:xfrm>
            <a:prstGeom prst="rect">
              <a:avLst/>
            </a:prstGeom>
          </p:spPr>
        </p:pic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F334677-02BB-4020-AA82-AC81C1E50A27}"/>
                </a:ext>
              </a:extLst>
            </p:cNvPr>
            <p:cNvCxnSpPr/>
            <p:nvPr/>
          </p:nvCxnSpPr>
          <p:spPr>
            <a:xfrm>
              <a:off x="3215566" y="2684426"/>
              <a:ext cx="4406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CCD48B96-D700-479F-B7D9-BD8C7BAA8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9" t="9639" r="22001" b="9361"/>
            <a:stretch/>
          </p:blipFill>
          <p:spPr bwMode="auto">
            <a:xfrm>
              <a:off x="3054569" y="2230402"/>
              <a:ext cx="317970" cy="459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말풍선: 모서리가 둥근 사각형 78">
            <a:extLst>
              <a:ext uri="{FF2B5EF4-FFF2-40B4-BE49-F238E27FC236}">
                <a16:creationId xmlns:a16="http://schemas.microsoft.com/office/drawing/2014/main" id="{FA7AE3A6-E42B-4D0E-8F16-72C635A7B280}"/>
              </a:ext>
            </a:extLst>
          </p:cNvPr>
          <p:cNvSpPr/>
          <p:nvPr/>
        </p:nvSpPr>
        <p:spPr>
          <a:xfrm>
            <a:off x="2857456" y="2830966"/>
            <a:ext cx="2708795" cy="704641"/>
          </a:xfrm>
          <a:prstGeom prst="wedgeRoundRectCallout">
            <a:avLst>
              <a:gd name="adj1" fmla="val -64434"/>
              <a:gd name="adj2" fmla="val -299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괜찮아 다시 하면 돼</a:t>
            </a:r>
            <a:r>
              <a:rPr lang="en-US" altLang="ko-KR" dirty="0">
                <a:solidFill>
                  <a:schemeClr val="tx1"/>
                </a:solidFill>
              </a:rPr>
              <a:t>^^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15F50-1CA6-4EDA-A73A-0077BCF4C259}"/>
              </a:ext>
            </a:extLst>
          </p:cNvPr>
          <p:cNvSpPr txBox="1"/>
          <p:nvPr/>
        </p:nvSpPr>
        <p:spPr>
          <a:xfrm>
            <a:off x="1115504" y="3750279"/>
            <a:ext cx="428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세이브 포인트가 많아지면 사망 페널티의 경각심을 줄어든다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684F8B3-B4E7-43E2-A7C5-5582A3ABA6A2}"/>
              </a:ext>
            </a:extLst>
          </p:cNvPr>
          <p:cNvGrpSpPr/>
          <p:nvPr/>
        </p:nvGrpSpPr>
        <p:grpSpPr>
          <a:xfrm>
            <a:off x="645965" y="4500826"/>
            <a:ext cx="5227713" cy="2037693"/>
            <a:chOff x="752049" y="2073182"/>
            <a:chExt cx="5227713" cy="203769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2FECDB5-1195-41D7-9F9C-AD0C907BCC6F}"/>
                </a:ext>
              </a:extLst>
            </p:cNvPr>
            <p:cNvSpPr txBox="1"/>
            <p:nvPr/>
          </p:nvSpPr>
          <p:spPr>
            <a:xfrm>
              <a:off x="752049" y="3833876"/>
              <a:ext cx="5227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가진 것을 잃을 수도 있다는 가정하에 생존을 위한 신중한 선택을 하게 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601EFA1-6880-428C-863A-07F0237A21A7}"/>
                </a:ext>
              </a:extLst>
            </p:cNvPr>
            <p:cNvGrpSpPr/>
            <p:nvPr/>
          </p:nvGrpSpPr>
          <p:grpSpPr>
            <a:xfrm>
              <a:off x="1248098" y="2073182"/>
              <a:ext cx="4016750" cy="1760694"/>
              <a:chOff x="6733414" y="4421830"/>
              <a:chExt cx="4016750" cy="1760694"/>
            </a:xfrm>
          </p:grpSpPr>
          <p:pic>
            <p:nvPicPr>
              <p:cNvPr id="85" name="Picture 14">
                <a:extLst>
                  <a:ext uri="{FF2B5EF4-FFF2-40B4-BE49-F238E27FC236}">
                    <a16:creationId xmlns:a16="http://schemas.microsoft.com/office/drawing/2014/main" id="{294C85FB-8C9E-42FE-B8DD-DF11F80D1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3414" y="4874568"/>
                <a:ext cx="1307956" cy="1307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7A32734B-D852-47BE-9744-DCC26D364A6C}"/>
                  </a:ext>
                </a:extLst>
              </p:cNvPr>
              <p:cNvSpPr/>
              <p:nvPr/>
            </p:nvSpPr>
            <p:spPr>
              <a:xfrm>
                <a:off x="8041369" y="4421830"/>
                <a:ext cx="2708795" cy="1331350"/>
              </a:xfrm>
              <a:prstGeom prst="wedgeRoundRectCallout">
                <a:avLst>
                  <a:gd name="adj1" fmla="val -65137"/>
                  <a:gd name="adj2" fmla="val -3211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7" name="Picture 2">
                <a:extLst>
                  <a:ext uri="{FF2B5EF4-FFF2-40B4-BE49-F238E27FC236}">
                    <a16:creationId xmlns:a16="http://schemas.microsoft.com/office/drawing/2014/main" id="{C18C717C-D00F-4C05-9D51-0EC55583EC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0597" y="4692519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>
                <a:extLst>
                  <a:ext uri="{FF2B5EF4-FFF2-40B4-BE49-F238E27FC236}">
                    <a16:creationId xmlns:a16="http://schemas.microsoft.com/office/drawing/2014/main" id="{4C7B1BD8-61CB-4AC1-AC62-7A5EC4C31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9713" y="4604763"/>
                <a:ext cx="847971" cy="8479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">
                <a:extLst>
                  <a:ext uri="{FF2B5EF4-FFF2-40B4-BE49-F238E27FC236}">
                    <a16:creationId xmlns:a16="http://schemas.microsoft.com/office/drawing/2014/main" id="{5ECA2BFC-D16D-4B84-8147-ECD8D2095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3278" y="5011221"/>
                <a:ext cx="809029" cy="80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16">
                <a:extLst>
                  <a:ext uri="{FF2B5EF4-FFF2-40B4-BE49-F238E27FC236}">
                    <a16:creationId xmlns:a16="http://schemas.microsoft.com/office/drawing/2014/main" id="{2EA0722F-1681-45AB-A926-DF697F59C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1110" y="4533540"/>
                <a:ext cx="646060" cy="64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1E2863E-418A-42AC-9006-5B6B62055F53}"/>
              </a:ext>
            </a:extLst>
          </p:cNvPr>
          <p:cNvGrpSpPr/>
          <p:nvPr/>
        </p:nvGrpSpPr>
        <p:grpSpPr>
          <a:xfrm>
            <a:off x="6606359" y="4426053"/>
            <a:ext cx="4849404" cy="2053121"/>
            <a:chOff x="6268940" y="4362912"/>
            <a:chExt cx="4849404" cy="2053121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3E71036-B0ED-4E73-8FC3-66557EEC4488}"/>
                </a:ext>
              </a:extLst>
            </p:cNvPr>
            <p:cNvGrpSpPr/>
            <p:nvPr/>
          </p:nvGrpSpPr>
          <p:grpSpPr>
            <a:xfrm>
              <a:off x="6268940" y="4378340"/>
              <a:ext cx="4849404" cy="2037693"/>
              <a:chOff x="591835" y="2073182"/>
              <a:chExt cx="4849404" cy="203769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026F653-3876-42F0-BE72-77B15F08551E}"/>
                  </a:ext>
                </a:extLst>
              </p:cNvPr>
              <p:cNvSpPr txBox="1"/>
              <p:nvPr/>
            </p:nvSpPr>
            <p:spPr>
              <a:xfrm>
                <a:off x="591835" y="3833876"/>
                <a:ext cx="48494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현재 선택이 앞으로 플레이에 끼칠 영향에 대해 한번 더 생각하게 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2FCD4FB7-EDBC-4585-A2B2-09F035C73D00}"/>
                  </a:ext>
                </a:extLst>
              </p:cNvPr>
              <p:cNvGrpSpPr/>
              <p:nvPr/>
            </p:nvGrpSpPr>
            <p:grpSpPr>
              <a:xfrm>
                <a:off x="1248098" y="2073182"/>
                <a:ext cx="3457047" cy="1760694"/>
                <a:chOff x="6733414" y="4421830"/>
                <a:chExt cx="3457047" cy="1760694"/>
              </a:xfrm>
            </p:grpSpPr>
            <p:pic>
              <p:nvPicPr>
                <p:cNvPr id="97" name="Picture 14">
                  <a:extLst>
                    <a:ext uri="{FF2B5EF4-FFF2-40B4-BE49-F238E27FC236}">
                      <a16:creationId xmlns:a16="http://schemas.microsoft.com/office/drawing/2014/main" id="{1C8B431F-BA4C-400D-A6CF-775FADADD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6733414" y="4874568"/>
                  <a:ext cx="1307956" cy="1307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말풍선: 모서리가 둥근 사각형 97">
                  <a:extLst>
                    <a:ext uri="{FF2B5EF4-FFF2-40B4-BE49-F238E27FC236}">
                      <a16:creationId xmlns:a16="http://schemas.microsoft.com/office/drawing/2014/main" id="{F954686B-0E90-45EA-B7E7-B8E07E074720}"/>
                    </a:ext>
                  </a:extLst>
                </p:cNvPr>
                <p:cNvSpPr/>
                <p:nvPr/>
              </p:nvSpPr>
              <p:spPr>
                <a:xfrm>
                  <a:off x="8041370" y="4421830"/>
                  <a:ext cx="2149091" cy="1331350"/>
                </a:xfrm>
                <a:prstGeom prst="wedgeRoundRectCallout">
                  <a:avLst>
                    <a:gd name="adj1" fmla="val -65137"/>
                    <a:gd name="adj2" fmla="val -3211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93" name="Picture 18">
              <a:extLst>
                <a:ext uri="{FF2B5EF4-FFF2-40B4-BE49-F238E27FC236}">
                  <a16:creationId xmlns:a16="http://schemas.microsoft.com/office/drawing/2014/main" id="{CF35AEDF-EF30-44C4-A814-2E3B21F8C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407"/>
            <a:stretch/>
          </p:blipFill>
          <p:spPr bwMode="auto">
            <a:xfrm>
              <a:off x="8352386" y="4362912"/>
              <a:ext cx="1348499" cy="104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>
              <a:extLst>
                <a:ext uri="{FF2B5EF4-FFF2-40B4-BE49-F238E27FC236}">
                  <a16:creationId xmlns:a16="http://schemas.microsoft.com/office/drawing/2014/main" id="{0BFBC54C-A62B-469A-8858-CD32C6B62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997" y="5019318"/>
              <a:ext cx="594956" cy="59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16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4264964"/>
            <a:ext cx="5548095" cy="2375301"/>
          </a:xfrm>
          <a:prstGeom prst="roundRect">
            <a:avLst>
              <a:gd name="adj" fmla="val 1249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지루함을 막기위한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하지만 완벽하지만 않은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7C55B59-0423-4B27-A764-FB64B2E8584D}"/>
              </a:ext>
            </a:extLst>
          </p:cNvPr>
          <p:cNvSpPr/>
          <p:nvPr/>
        </p:nvSpPr>
        <p:spPr>
          <a:xfrm>
            <a:off x="6154639" y="1859736"/>
            <a:ext cx="5548096" cy="2279707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게임을 반복적으로 플레이하다 보면 결과적으로 지루해질 수 밖에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단점을 보완하기 위해 패키지 게임의 경우 추가 </a:t>
            </a:r>
            <a:r>
              <a:rPr lang="en-US" altLang="ko-KR" sz="1200" dirty="0">
                <a:solidFill>
                  <a:schemeClr val="tx1"/>
                </a:solidFill>
              </a:rPr>
              <a:t>DLC</a:t>
            </a:r>
            <a:r>
              <a:rPr lang="ko-KR" altLang="en-US" sz="1200" dirty="0">
                <a:solidFill>
                  <a:schemeClr val="tx1"/>
                </a:solidFill>
              </a:rPr>
              <a:t>나 확장 팩을 출시한다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멀티 플레이가 가능한 게임의 경우 다른 사람과 경쟁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협동하면서 새로운 플레이 경험을 느끼게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덕분에 게임의 수명이 싱글 플레이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패키지 게임과 달리 길어질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랜덤 생성을 활용해 매번 반복적으로 플레이하는 지루함을 새로운 플레이 경험으로 상쇄 시킨다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D50EA1-5706-4A6E-B881-35FD6F892110}"/>
              </a:ext>
            </a:extLst>
          </p:cNvPr>
          <p:cNvGrpSpPr/>
          <p:nvPr/>
        </p:nvGrpSpPr>
        <p:grpSpPr>
          <a:xfrm>
            <a:off x="6256440" y="4341973"/>
            <a:ext cx="2282992" cy="2161168"/>
            <a:chOff x="6256440" y="4341973"/>
            <a:chExt cx="2282992" cy="216116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7C0E3E-4239-4495-8D64-3FB90F88FFA2}"/>
                </a:ext>
              </a:extLst>
            </p:cNvPr>
            <p:cNvGrpSpPr/>
            <p:nvPr/>
          </p:nvGrpSpPr>
          <p:grpSpPr>
            <a:xfrm>
              <a:off x="6265824" y="4341973"/>
              <a:ext cx="2264223" cy="1105239"/>
              <a:chOff x="6353155" y="4253029"/>
              <a:chExt cx="4674671" cy="2281857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60DA80A2-BD2B-486A-A3F5-87DA89657268}"/>
                  </a:ext>
                </a:extLst>
              </p:cNvPr>
              <p:cNvGrpSpPr/>
              <p:nvPr/>
            </p:nvGrpSpPr>
            <p:grpSpPr>
              <a:xfrm>
                <a:off x="6724678" y="4253029"/>
                <a:ext cx="4303148" cy="2281857"/>
                <a:chOff x="958571" y="4253029"/>
                <a:chExt cx="4303148" cy="2281857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10A9B5C1-E336-48CC-85EA-6029121CA846}"/>
                    </a:ext>
                  </a:extLst>
                </p:cNvPr>
                <p:cNvGrpSpPr/>
                <p:nvPr/>
              </p:nvGrpSpPr>
              <p:grpSpPr>
                <a:xfrm>
                  <a:off x="1447836" y="4253029"/>
                  <a:ext cx="3813883" cy="2281857"/>
                  <a:chOff x="1447836" y="4253029"/>
                  <a:chExt cx="3813883" cy="2281857"/>
                </a:xfrm>
              </p:grpSpPr>
              <p:pic>
                <p:nvPicPr>
                  <p:cNvPr id="82" name="Picture 16">
                    <a:extLst>
                      <a:ext uri="{FF2B5EF4-FFF2-40B4-BE49-F238E27FC236}">
                        <a16:creationId xmlns:a16="http://schemas.microsoft.com/office/drawing/2014/main" id="{8FA7F68C-E45D-49BC-B10C-F2D74F3CB4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1447836" y="5179921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16">
                    <a:extLst>
                      <a:ext uri="{FF2B5EF4-FFF2-40B4-BE49-F238E27FC236}">
                        <a16:creationId xmlns:a16="http://schemas.microsoft.com/office/drawing/2014/main" id="{1CBC695C-23C8-4B29-B397-CE170A4904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64" t="19691" r="2066" b="21538"/>
                  <a:stretch/>
                </p:blipFill>
                <p:spPr bwMode="auto">
                  <a:xfrm>
                    <a:off x="3049134" y="4253029"/>
                    <a:ext cx="2212585" cy="13549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78" name="Picture 20">
                  <a:extLst>
                    <a:ext uri="{FF2B5EF4-FFF2-40B4-BE49-F238E27FC236}">
                      <a16:creationId xmlns:a16="http://schemas.microsoft.com/office/drawing/2014/main" id="{23BBF265-57CB-48E1-8175-B5A354CDF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58571" y="5485686"/>
                  <a:ext cx="1018791" cy="10187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8">
                  <a:extLst>
                    <a:ext uri="{FF2B5EF4-FFF2-40B4-BE49-F238E27FC236}">
                      <a16:creationId xmlns:a16="http://schemas.microsoft.com/office/drawing/2014/main" id="{CC299B96-438A-47AA-AFE1-888A2724D0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2876106" y="4529422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10">
                  <a:extLst>
                    <a:ext uri="{FF2B5EF4-FFF2-40B4-BE49-F238E27FC236}">
                      <a16:creationId xmlns:a16="http://schemas.microsoft.com/office/drawing/2014/main" id="{14DAAE8F-A08C-466E-B7ED-95FCB4729B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86" t="10291" r="12000" b="12706"/>
                <a:stretch/>
              </p:blipFill>
              <p:spPr bwMode="auto">
                <a:xfrm>
                  <a:off x="3876278" y="5370651"/>
                  <a:ext cx="392261" cy="40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12">
                  <a:extLst>
                    <a:ext uri="{FF2B5EF4-FFF2-40B4-BE49-F238E27FC236}">
                      <a16:creationId xmlns:a16="http://schemas.microsoft.com/office/drawing/2014/main" id="{22ACA646-034E-4D9C-9CA3-BD5821B45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4567101" y="4943468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8">
                  <a:extLst>
                    <a:ext uri="{FF2B5EF4-FFF2-40B4-BE49-F238E27FC236}">
                      <a16:creationId xmlns:a16="http://schemas.microsoft.com/office/drawing/2014/main" id="{0B8D1C8C-7F3E-4000-B432-539698C16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306" b="40228"/>
                <a:stretch/>
              </p:blipFill>
              <p:spPr bwMode="auto">
                <a:xfrm>
                  <a:off x="3049134" y="5825013"/>
                  <a:ext cx="1009074" cy="4285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F4008B-A633-45EE-AD15-A504EF6473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95" t="9523" r="18905" b="13475"/>
                <a:stretch/>
              </p:blipFill>
              <p:spPr bwMode="auto">
                <a:xfrm>
                  <a:off x="2096590" y="4717024"/>
                  <a:ext cx="635717" cy="777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6" name="말풍선: 모서리가 둥근 사각형 85">
                <a:extLst>
                  <a:ext uri="{FF2B5EF4-FFF2-40B4-BE49-F238E27FC236}">
                    <a16:creationId xmlns:a16="http://schemas.microsoft.com/office/drawing/2014/main" id="{E58FBE6D-73C1-46D1-AF24-CE37DF56EBB9}"/>
                  </a:ext>
                </a:extLst>
              </p:cNvPr>
              <p:cNvSpPr/>
              <p:nvPr/>
            </p:nvSpPr>
            <p:spPr>
              <a:xfrm>
                <a:off x="6353155" y="4593043"/>
                <a:ext cx="1413747" cy="650499"/>
              </a:xfrm>
              <a:prstGeom prst="wedgeRoundRectCallout">
                <a:avLst>
                  <a:gd name="adj1" fmla="val -1294"/>
                  <a:gd name="adj2" fmla="val 8007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전 이랑 다른데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??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1B3B90-CA0B-4A77-95F5-43B16C7BB92C}"/>
                </a:ext>
              </a:extLst>
            </p:cNvPr>
            <p:cNvGrpSpPr/>
            <p:nvPr/>
          </p:nvGrpSpPr>
          <p:grpSpPr>
            <a:xfrm>
              <a:off x="6256440" y="5387164"/>
              <a:ext cx="2282992" cy="1115977"/>
              <a:chOff x="548295" y="4253029"/>
              <a:chExt cx="4713424" cy="230402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2333AD-714D-471D-9519-0D88A8D51108}"/>
                  </a:ext>
                </a:extLst>
              </p:cNvPr>
              <p:cNvGrpSpPr/>
              <p:nvPr/>
            </p:nvGrpSpPr>
            <p:grpSpPr>
              <a:xfrm>
                <a:off x="1447836" y="4253029"/>
                <a:ext cx="3813883" cy="2281857"/>
                <a:chOff x="1447836" y="4253029"/>
                <a:chExt cx="3813883" cy="2281857"/>
              </a:xfrm>
            </p:grpSpPr>
            <p:pic>
              <p:nvPicPr>
                <p:cNvPr id="3088" name="Picture 16">
                  <a:extLst>
                    <a:ext uri="{FF2B5EF4-FFF2-40B4-BE49-F238E27FC236}">
                      <a16:creationId xmlns:a16="http://schemas.microsoft.com/office/drawing/2014/main" id="{B7A6EB4A-0EBD-4600-9885-2C47DF958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1447836" y="5179921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6">
                  <a:extLst>
                    <a:ext uri="{FF2B5EF4-FFF2-40B4-BE49-F238E27FC236}">
                      <a16:creationId xmlns:a16="http://schemas.microsoft.com/office/drawing/2014/main" id="{FE999A68-4EB6-455B-B5CC-03A56AAA74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4" t="19691" r="2066" b="21538"/>
                <a:stretch/>
              </p:blipFill>
              <p:spPr bwMode="auto">
                <a:xfrm>
                  <a:off x="3049134" y="4253029"/>
                  <a:ext cx="2212585" cy="13549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3" name="Picture 8">
                <a:extLst>
                  <a:ext uri="{FF2B5EF4-FFF2-40B4-BE49-F238E27FC236}">
                    <a16:creationId xmlns:a16="http://schemas.microsoft.com/office/drawing/2014/main" id="{A6B8697E-F685-4B5E-8BE3-BD26A1C3A3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06" b="40228"/>
              <a:stretch/>
            </p:blipFill>
            <p:spPr bwMode="auto">
              <a:xfrm>
                <a:off x="2665639" y="4575406"/>
                <a:ext cx="1009074" cy="42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0">
                <a:extLst>
                  <a:ext uri="{FF2B5EF4-FFF2-40B4-BE49-F238E27FC236}">
                    <a16:creationId xmlns:a16="http://schemas.microsoft.com/office/drawing/2014/main" id="{D8ACBA68-C8E3-4385-9911-08AFB4E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86" t="10291" r="12000" b="12706"/>
              <a:stretch/>
            </p:blipFill>
            <p:spPr bwMode="auto">
              <a:xfrm>
                <a:off x="3268160" y="5673445"/>
                <a:ext cx="757953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12">
                <a:extLst>
                  <a:ext uri="{FF2B5EF4-FFF2-40B4-BE49-F238E27FC236}">
                    <a16:creationId xmlns:a16="http://schemas.microsoft.com/office/drawing/2014/main" id="{3ACDBC5D-E2AB-4686-83DF-D5E52B621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5" t="9523" r="18905" b="13475"/>
              <a:stretch/>
            </p:blipFill>
            <p:spPr bwMode="auto">
              <a:xfrm>
                <a:off x="4567101" y="4943468"/>
                <a:ext cx="635717" cy="777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말풍선: 모서리가 둥근 사각형 13">
                <a:extLst>
                  <a:ext uri="{FF2B5EF4-FFF2-40B4-BE49-F238E27FC236}">
                    <a16:creationId xmlns:a16="http://schemas.microsoft.com/office/drawing/2014/main" id="{336581A3-451E-4177-830F-B6037D03622E}"/>
                  </a:ext>
                </a:extLst>
              </p:cNvPr>
              <p:cNvSpPr/>
              <p:nvPr/>
            </p:nvSpPr>
            <p:spPr>
              <a:xfrm>
                <a:off x="695325" y="4729807"/>
                <a:ext cx="1413747" cy="650499"/>
              </a:xfrm>
              <a:prstGeom prst="wedgeRoundRectCallout">
                <a:avLst>
                  <a:gd name="adj1" fmla="val -20833"/>
                  <a:gd name="adj2" fmla="val 756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아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..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지루해</a:t>
                </a: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F9D520FF-D034-40F8-BEDB-8DE81046B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295" y="5406726"/>
                <a:ext cx="1150328" cy="1150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8" name="Picture 4" descr="몬스터 헌터 월드에 대한 이미지 검색결과">
            <a:extLst>
              <a:ext uri="{FF2B5EF4-FFF2-40B4-BE49-F238E27FC236}">
                <a16:creationId xmlns:a16="http://schemas.microsoft.com/office/drawing/2014/main" id="{4DB97690-2B1A-441A-A7B2-0382A8EFD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r="4053"/>
          <a:stretch/>
        </p:blipFill>
        <p:spPr bwMode="auto">
          <a:xfrm>
            <a:off x="775019" y="1962119"/>
            <a:ext cx="2871751" cy="1745485"/>
          </a:xfrm>
          <a:prstGeom prst="roundRect">
            <a:avLst>
              <a:gd name="adj" fmla="val 112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9BE4ECF8-4D04-4666-AF29-78220893B4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178" t="15858" r="42629" b="18012"/>
          <a:stretch/>
        </p:blipFill>
        <p:spPr>
          <a:xfrm>
            <a:off x="4002704" y="1962119"/>
            <a:ext cx="1553762" cy="1745485"/>
          </a:xfrm>
          <a:prstGeom prst="roundRect">
            <a:avLst>
              <a:gd name="adj" fmla="val 9993"/>
            </a:avLst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B29501-6F6D-4F0D-AC2A-E066679757C7}"/>
              </a:ext>
            </a:extLst>
          </p:cNvPr>
          <p:cNvGrpSpPr/>
          <p:nvPr/>
        </p:nvGrpSpPr>
        <p:grpSpPr>
          <a:xfrm>
            <a:off x="580248" y="4368149"/>
            <a:ext cx="5314410" cy="1670524"/>
            <a:chOff x="881770" y="4462928"/>
            <a:chExt cx="4711365" cy="1480965"/>
          </a:xfrm>
        </p:grpSpPr>
        <p:pic>
          <p:nvPicPr>
            <p:cNvPr id="3094" name="Picture 22" descr="리그오브레전드 넥서스에 대한 이미지 검색결과">
              <a:extLst>
                <a:ext uri="{FF2B5EF4-FFF2-40B4-BE49-F238E27FC236}">
                  <a16:creationId xmlns:a16="http://schemas.microsoft.com/office/drawing/2014/main" id="{7B8F2E63-EA27-4D58-815D-29B6D846F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70" y="4462928"/>
              <a:ext cx="2220114" cy="1480965"/>
            </a:xfrm>
            <a:prstGeom prst="roundRect">
              <a:avLst>
                <a:gd name="adj" fmla="val 1280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리그오브레전드 로딩에 대한 이미지 검색결과">
              <a:extLst>
                <a:ext uri="{FF2B5EF4-FFF2-40B4-BE49-F238E27FC236}">
                  <a16:creationId xmlns:a16="http://schemas.microsoft.com/office/drawing/2014/main" id="{CE98024E-C635-4894-B1FF-FFEA7A9C5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4" r="7806"/>
            <a:stretch/>
          </p:blipFill>
          <p:spPr bwMode="auto">
            <a:xfrm>
              <a:off x="3373021" y="4465709"/>
              <a:ext cx="2220114" cy="1475402"/>
            </a:xfrm>
            <a:prstGeom prst="roundRect">
              <a:avLst>
                <a:gd name="adj" fmla="val 121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A936D6-3C3F-44BE-A832-DAB3F65F01EC}"/>
              </a:ext>
            </a:extLst>
          </p:cNvPr>
          <p:cNvSpPr txBox="1"/>
          <p:nvPr/>
        </p:nvSpPr>
        <p:spPr>
          <a:xfrm>
            <a:off x="555697" y="3711894"/>
            <a:ext cx="5535490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인기 패키지 게임의 경우 주기적인 업데이트와 추가 컨텐츠로 새로운 경험을 주기위해 노력한다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DDE0DB-1125-4B3D-B54D-8BBB467E6048}"/>
              </a:ext>
            </a:extLst>
          </p:cNvPr>
          <p:cNvSpPr txBox="1"/>
          <p:nvPr/>
        </p:nvSpPr>
        <p:spPr>
          <a:xfrm>
            <a:off x="579179" y="6039825"/>
            <a:ext cx="54874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10</a:t>
            </a:r>
            <a:r>
              <a:rPr lang="ko-KR" altLang="en-US" sz="1000" dirty="0"/>
              <a:t>명의 플레이어가 하나의 목적</a:t>
            </a:r>
            <a:r>
              <a:rPr lang="en-US" altLang="ko-KR" sz="1000" dirty="0"/>
              <a:t>(</a:t>
            </a:r>
            <a:r>
              <a:rPr lang="ko-KR" altLang="en-US" sz="1000" dirty="0"/>
              <a:t>먼저 적의 기지를 파괴해 승리한다</a:t>
            </a:r>
            <a:r>
              <a:rPr lang="en-US" altLang="ko-KR" sz="1000" dirty="0"/>
              <a:t>)</a:t>
            </a:r>
            <a:r>
              <a:rPr lang="ko-KR" altLang="en-US" sz="1000" dirty="0"/>
              <a:t>을 가지고 게임을 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유저마다 다른 실력차이와 성향</a:t>
            </a:r>
            <a:r>
              <a:rPr lang="en-US" altLang="ko-KR" sz="1000" dirty="0"/>
              <a:t>, </a:t>
            </a:r>
            <a:r>
              <a:rPr lang="ko-KR" altLang="en-US" sz="1000" dirty="0"/>
              <a:t>방식에 의해 매번 다른 플레이 경험을 만들게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891413-864F-41FD-8ADC-CD453EEFAACF}"/>
              </a:ext>
            </a:extLst>
          </p:cNvPr>
          <p:cNvSpPr txBox="1"/>
          <p:nvPr/>
        </p:nvSpPr>
        <p:spPr>
          <a:xfrm>
            <a:off x="8591880" y="4446618"/>
            <a:ext cx="3019872" cy="200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로그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라이크</a:t>
            </a:r>
            <a:r>
              <a:rPr lang="ko-KR" altLang="en-US" sz="1200" dirty="0"/>
              <a:t> 게임의 경우 재시도하는 과정에서 전과 다른 환경에 만들어 새로운 플레이 경험을 만든다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이것 역시 많은 반복플레이 과정을 통해 유저는 익숙해지게 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랜덤 생성이 업데이트가 필요 없는 완벽한 시스템은 아니다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879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1AAD97F-537F-4070-8770-C586761D772F}"/>
              </a:ext>
            </a:extLst>
          </p:cNvPr>
          <p:cNvSpPr/>
          <p:nvPr/>
        </p:nvSpPr>
        <p:spPr>
          <a:xfrm>
            <a:off x="6154640" y="1861988"/>
            <a:ext cx="5548095" cy="2277456"/>
          </a:xfrm>
          <a:prstGeom prst="roundRect">
            <a:avLst>
              <a:gd name="adj" fmla="val 1386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&lt;‘</a:t>
            </a:r>
            <a:r>
              <a:rPr lang="ko-KR" altLang="en-US" sz="1400" b="1" dirty="0">
                <a:solidFill>
                  <a:schemeClr val="tx1"/>
                </a:solidFill>
              </a:rPr>
              <a:t>디아블로</a:t>
            </a:r>
            <a:r>
              <a:rPr lang="en-US" altLang="ko-KR" sz="1400" b="1" dirty="0">
                <a:solidFill>
                  <a:schemeClr val="tx1"/>
                </a:solidFill>
              </a:rPr>
              <a:t>3’ </a:t>
            </a:r>
            <a:r>
              <a:rPr lang="ko-KR" altLang="en-US" sz="1400" b="1" dirty="0">
                <a:solidFill>
                  <a:schemeClr val="tx1"/>
                </a:solidFill>
              </a:rPr>
              <a:t>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지형을 타일로 나눠 일련의 규칙으로 항상 랜덤하게 배치한다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X,y,m,n</a:t>
            </a:r>
            <a:r>
              <a:rPr lang="ko-KR" altLang="en-US" sz="1200" dirty="0">
                <a:solidFill>
                  <a:schemeClr val="tx1"/>
                </a:solidFill>
              </a:rPr>
              <a:t>은 길을 만드는 타일이며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조합을 통해 구불구불한 길을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b, c</a:t>
            </a:r>
            <a:r>
              <a:rPr lang="ko-KR" altLang="en-US" sz="1200" dirty="0">
                <a:solidFill>
                  <a:schemeClr val="tx1"/>
                </a:solidFill>
              </a:rPr>
              <a:t>는 특정 버프를 주는 성소가 등장하며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에서 고정 이벤트가 발생한다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나머지 타일은 무작위 랜덤 이벤트 지역이다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미리 구조물의 리소스를 만들어 둔 상태에서 랜덤 배치함으로 이후 기존의 리소스를 재활용할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1861987"/>
            <a:ext cx="5549639" cy="2277456"/>
          </a:xfrm>
          <a:prstGeom prst="roundRect">
            <a:avLst>
              <a:gd name="adj" fmla="val 142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5233CF88-266C-40AF-ACEC-D52408C69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73" t="-1" b="5045"/>
          <a:stretch/>
        </p:blipFill>
        <p:spPr bwMode="auto">
          <a:xfrm>
            <a:off x="717601" y="1959753"/>
            <a:ext cx="5130156" cy="1981728"/>
          </a:xfrm>
          <a:prstGeom prst="roundRect">
            <a:avLst>
              <a:gd name="adj" fmla="val 114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 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개발 효율과 게임의 특징을 살리기 위해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4257431"/>
            <a:ext cx="5548096" cy="2384578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19A2FB4-D356-4B13-B4B3-7FE096216B98}"/>
              </a:ext>
            </a:extLst>
          </p:cNvPr>
          <p:cNvSpPr/>
          <p:nvPr/>
        </p:nvSpPr>
        <p:spPr>
          <a:xfrm>
            <a:off x="6154639" y="4257378"/>
            <a:ext cx="5548096" cy="2385774"/>
          </a:xfrm>
          <a:prstGeom prst="roundRect">
            <a:avLst>
              <a:gd name="adj" fmla="val 1404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ko-KR" altLang="en-US" sz="1400" b="1" dirty="0">
                <a:solidFill>
                  <a:schemeClr val="tx1"/>
                </a:solidFill>
              </a:rPr>
              <a:t>마인 크래프트의 랜덤 생성 방식</a:t>
            </a:r>
            <a:r>
              <a:rPr lang="en-US" altLang="ko-KR" sz="1400" b="1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모든 요소가 랜덤으로 배치된다면 시스템을 제어하기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제어하는데 성공하더라도 유저입장에서 긍정적으로 받아들이기 힘들다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나무처럼 가치가 낮은 요소를 랜덤으로 배치한다고 관심 가지는 유저는 적다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나무 대신 오두막이나 동굴이 있는 경우 호기심이 생겨 관찰하게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게임의 특징을 부각시킬 수 있는 랜덤 요소를 설정하는 것이 중요하다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랜덤 배치할 요소와 구역을 지정해 배치하는 것이 이상적인 방식이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B8CD3-CB48-4CCD-A5E4-059FAEDACA49}"/>
              </a:ext>
            </a:extLst>
          </p:cNvPr>
          <p:cNvSpPr txBox="1"/>
          <p:nvPr/>
        </p:nvSpPr>
        <p:spPr>
          <a:xfrm>
            <a:off x="485773" y="5909262"/>
            <a:ext cx="5548095" cy="61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평범한 지형이 랜덤으로 배치되는 것은 유저에게 큰 자극을 줄 수 없다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대신 대비되는 차이점을 추가하면 유저는 새로운 자극에 민감하게 반응한다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60" name="Picture 12" descr="마인크래프트 숲에 대한 이미지 검색결과">
            <a:extLst>
              <a:ext uri="{FF2B5EF4-FFF2-40B4-BE49-F238E27FC236}">
                <a16:creationId xmlns:a16="http://schemas.microsoft.com/office/drawing/2014/main" id="{92CC76CE-5230-4C99-9CE8-ED7DB5F4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0" y="4446303"/>
            <a:ext cx="2458368" cy="13828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마인크래프트 마을에 대한 이미지 검색결과">
            <a:extLst>
              <a:ext uri="{FF2B5EF4-FFF2-40B4-BE49-F238E27FC236}">
                <a16:creationId xmlns:a16="http://schemas.microsoft.com/office/drawing/2014/main" id="{D8AB58F6-2DBD-466E-A3F5-2CF89FF4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86" y="4442253"/>
            <a:ext cx="2465774" cy="1382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3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CBDAE8F-D8F3-45BC-9969-E9DEF7FB5697}"/>
              </a:ext>
            </a:extLst>
          </p:cNvPr>
          <p:cNvSpPr/>
          <p:nvPr/>
        </p:nvSpPr>
        <p:spPr>
          <a:xfrm>
            <a:off x="485773" y="4264964"/>
            <a:ext cx="5549639" cy="2375302"/>
          </a:xfrm>
          <a:prstGeom prst="roundRect">
            <a:avLst>
              <a:gd name="adj" fmla="val 1293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85774" y="1861987"/>
            <a:ext cx="5548096" cy="2278564"/>
          </a:xfrm>
          <a:prstGeom prst="roundRect">
            <a:avLst>
              <a:gd name="adj" fmla="val 1350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85774" y="1422995"/>
            <a:ext cx="11226741" cy="330728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랜덤 생성의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예측 불가능한 게임 플레이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B65C8CB-6BA4-468D-B5B6-935CF1FCA624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랜덤 생성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160FE5F-3C82-4B87-97DE-E07546474FA0}"/>
              </a:ext>
            </a:extLst>
          </p:cNvPr>
          <p:cNvSpPr/>
          <p:nvPr/>
        </p:nvSpPr>
        <p:spPr>
          <a:xfrm>
            <a:off x="6151857" y="1866601"/>
            <a:ext cx="5548096" cy="4773664"/>
          </a:xfrm>
          <a:prstGeom prst="roundRect">
            <a:avLst>
              <a:gd name="adj" fmla="val 62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게임의 경우 게임 내에서 전달하는 정보를 통해 죽음을 피하기 위한 앞으로 일어날 일을 예상하며 준비한다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예측에 성공하면 성취감과 안도감을 가지게 되다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예측에 실패하더라도 영원한 죽음을 피하기 위해 새로운 환경에 적응하고 새로운 플레이 패턴을 익히게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예측이 불가능하며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상황 하나하나에 대처하는 방법을 재도전을 통해 학습하게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예측 불가한 </a:t>
            </a:r>
            <a:r>
              <a:rPr lang="ko-KR" altLang="en-US" sz="1200" dirty="0" err="1">
                <a:solidFill>
                  <a:schemeClr val="tx1"/>
                </a:solidFill>
              </a:rPr>
              <a:t>상황를</a:t>
            </a:r>
            <a:r>
              <a:rPr lang="ko-KR" altLang="en-US" sz="1200" dirty="0">
                <a:solidFill>
                  <a:schemeClr val="tx1"/>
                </a:solidFill>
              </a:rPr>
              <a:t> 통해 유저의 긴장감과 스릴을 증가시킬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예측 불가능함에 운적요소도 함께 작용한다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운이 좋아 플레이어에게 유리한 상황만 반복적으로 등장할 수 있고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좋지 않아 플레이어에게 불리한 상황만 반복적으로 등장할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반면 </a:t>
            </a:r>
            <a:r>
              <a:rPr lang="ko-KR" altLang="en-US" sz="1200" dirty="0" err="1">
                <a:solidFill>
                  <a:schemeClr val="tx1"/>
                </a:solidFill>
              </a:rPr>
              <a:t>운적</a:t>
            </a:r>
            <a:r>
              <a:rPr lang="ko-KR" altLang="en-US" sz="1200" dirty="0">
                <a:solidFill>
                  <a:schemeClr val="tx1"/>
                </a:solidFill>
              </a:rPr>
              <a:t> 요소가 너무 강해 플레이어의 실력을 제대로 발휘하지 못할 경우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유저의 반발심이 생기게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933F072-BA8D-4495-BBCF-356B6AA96092}"/>
              </a:ext>
            </a:extLst>
          </p:cNvPr>
          <p:cNvGrpSpPr/>
          <p:nvPr/>
        </p:nvGrpSpPr>
        <p:grpSpPr>
          <a:xfrm>
            <a:off x="675664" y="4534951"/>
            <a:ext cx="5192671" cy="1532847"/>
            <a:chOff x="685189" y="2953415"/>
            <a:chExt cx="8776590" cy="2590800"/>
          </a:xfrm>
        </p:grpSpPr>
        <p:pic>
          <p:nvPicPr>
            <p:cNvPr id="39" name="Picture 6" descr="운빨망겜에 대한 이미지 검색결과">
              <a:extLst>
                <a:ext uri="{FF2B5EF4-FFF2-40B4-BE49-F238E27FC236}">
                  <a16:creationId xmlns:a16="http://schemas.microsoft.com/office/drawing/2014/main" id="{058E5B9A-73F8-4FCC-B07B-C10DBDACC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89" y="2953415"/>
              <a:ext cx="4286250" cy="25908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 descr="실내, 테이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645999A2-3979-44B6-945A-5CF09ABC6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62" t="36835" r="22293" b="1"/>
            <a:stretch/>
          </p:blipFill>
          <p:spPr>
            <a:xfrm>
              <a:off x="5170854" y="2953415"/>
              <a:ext cx="4290925" cy="2590800"/>
            </a:xfrm>
            <a:prstGeom prst="round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60DF4C-6861-4A1B-9A1F-3015D8CB664E}"/>
              </a:ext>
            </a:extLst>
          </p:cNvPr>
          <p:cNvSpPr txBox="1"/>
          <p:nvPr/>
        </p:nvSpPr>
        <p:spPr>
          <a:xfrm>
            <a:off x="511133" y="6135984"/>
            <a:ext cx="5522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운적요소가 높은 게임은 실력을 제대로 발휘 할 수 없다는 것 때문에 유저의 반발을 사기도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CAFE6FA-5AE1-4732-959C-74C9E2F73C52}"/>
              </a:ext>
            </a:extLst>
          </p:cNvPr>
          <p:cNvGrpSpPr/>
          <p:nvPr/>
        </p:nvGrpSpPr>
        <p:grpSpPr>
          <a:xfrm>
            <a:off x="599514" y="2109486"/>
            <a:ext cx="5315242" cy="1298888"/>
            <a:chOff x="6143385" y="2706739"/>
            <a:chExt cx="5406865" cy="1321278"/>
          </a:xfrm>
        </p:grpSpPr>
        <p:pic>
          <p:nvPicPr>
            <p:cNvPr id="43" name="그림 42" descr="회로이(가) 표시된 사진&#10;&#10;자동 생성된 설명">
              <a:extLst>
                <a:ext uri="{FF2B5EF4-FFF2-40B4-BE49-F238E27FC236}">
                  <a16:creationId xmlns:a16="http://schemas.microsoft.com/office/drawing/2014/main" id="{8F28423E-7BAD-4024-9FF3-6BFB5B37D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oundRect">
              <a:avLst/>
            </a:prstGeom>
          </p:spPr>
        </p:pic>
        <p:pic>
          <p:nvPicPr>
            <p:cNvPr id="44" name="그림 43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4FFB3B74-8754-4123-9B43-98413960A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oundRect">
              <a:avLst/>
            </a:prstGeom>
          </p:spPr>
        </p:pic>
        <p:pic>
          <p:nvPicPr>
            <p:cNvPr id="45" name="그림 44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32AA6A4F-9208-4735-BEF5-A39A7F94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ound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30A0B6-9B73-4E71-AA30-32228D27DCCF}"/>
              </a:ext>
            </a:extLst>
          </p:cNvPr>
          <p:cNvSpPr txBox="1"/>
          <p:nvPr/>
        </p:nvSpPr>
        <p:spPr>
          <a:xfrm>
            <a:off x="698719" y="3429000"/>
            <a:ext cx="5147563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유저를 돕기 위해 이후 등장할 방의 정보를 </a:t>
            </a:r>
            <a:r>
              <a:rPr lang="ko-KR" altLang="en-US" sz="1000" dirty="0" err="1"/>
              <a:t>미니맵으로</a:t>
            </a:r>
            <a:r>
              <a:rPr lang="ko-KR" altLang="en-US" sz="1000" dirty="0"/>
              <a:t> 알려주기도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모든 정보를 전달하기 보다는 일부 추측만 가능한 선에서 유저 편의를 위한 정보를 전달함</a:t>
            </a:r>
          </a:p>
        </p:txBody>
      </p:sp>
    </p:spTree>
    <p:extLst>
      <p:ext uri="{BB962C8B-B14F-4D97-AF65-F5344CB8AC3E}">
        <p14:creationId xmlns:p14="http://schemas.microsoft.com/office/powerpoint/2010/main" val="91689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EE38BDC-4120-445D-8FF0-6F3815878AAD}"/>
              </a:ext>
            </a:extLst>
          </p:cNvPr>
          <p:cNvSpPr/>
          <p:nvPr/>
        </p:nvSpPr>
        <p:spPr>
          <a:xfrm>
            <a:off x="485774" y="774112"/>
            <a:ext cx="11220451" cy="422251"/>
          </a:xfrm>
          <a:prstGeom prst="roundRect">
            <a:avLst>
              <a:gd name="adj" fmla="val 4511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마니아성 </a:t>
            </a:r>
            <a:r>
              <a:rPr lang="en-US" altLang="ko-KR" sz="1600" dirty="0"/>
              <a:t>vs </a:t>
            </a:r>
            <a:r>
              <a:rPr lang="ko-KR" altLang="en-US" sz="1600" dirty="0"/>
              <a:t>대중성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753D28-B349-4F39-80AC-D166B6A672BE}"/>
              </a:ext>
            </a:extLst>
          </p:cNvPr>
          <p:cNvSpPr/>
          <p:nvPr/>
        </p:nvSpPr>
        <p:spPr>
          <a:xfrm>
            <a:off x="485774" y="1399060"/>
            <a:ext cx="11220451" cy="1515592"/>
          </a:xfrm>
          <a:prstGeom prst="roundRect">
            <a:avLst>
              <a:gd name="adj" fmla="val 1731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게임은 마니아성이 강한 게임 장르이다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호불호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가 심하게 갈리는 장르라서 기존에 플레이 해본 경험이 있는 유저라도 느끼는 경험이 다르다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하드코어 모드의 경우에도 게임성을 잘 살린 컨텐츠이다 라고 호평한 유저가 있는 반면 다시는 안 할 것이라 못박는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호평하는 유저의 경우 다른 게임에서 느낄 수 없는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목표 달성 시 오는 큰 성취감에 매료되었다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반대로 불평하는 유저의 경우 오랜 시간 투자한 노력과 시간을 무시하고 바로 캐릭터를 삭제하는 것에 불쾌감이 들었다고 표현한다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DA23ABF-4432-4F81-99F9-49F19E2FDFCE}"/>
              </a:ext>
            </a:extLst>
          </p:cNvPr>
          <p:cNvSpPr/>
          <p:nvPr/>
        </p:nvSpPr>
        <p:spPr>
          <a:xfrm>
            <a:off x="485775" y="3041047"/>
            <a:ext cx="5551230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마니아층을 타겟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다른 게임들과 차별화 시도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요즘 게임은 장르의 벽이 많이 사라진 상황이다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FPS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를 섞은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데스티니 가디언즈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 같이 같은 </a:t>
            </a:r>
            <a:r>
              <a:rPr lang="en-US" altLang="ko-KR" sz="1200" dirty="0">
                <a:solidFill>
                  <a:schemeClr val="tx1"/>
                </a:solidFill>
              </a:rPr>
              <a:t>FPS </a:t>
            </a:r>
            <a:r>
              <a:rPr lang="ko-KR" altLang="en-US" sz="1200" dirty="0">
                <a:solidFill>
                  <a:schemeClr val="tx1"/>
                </a:solidFill>
              </a:rPr>
              <a:t>게임이지만 새로운 즐거움을 주기위해 다른 장르의 요소를 사용하는 경우는 과거 부터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차별화를 위한 다른 방식은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 err="1">
                <a:solidFill>
                  <a:schemeClr val="tx1"/>
                </a:solidFill>
              </a:rPr>
              <a:t>역발상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플레이어가 용사가 되어 던전의 악당을 처치하러 가는 것은 너무나도 진부한 이야기가 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그것을 비꼬아 생각하면 플레이어가 던전을 지키는 악당이 될 수 있다는 것이다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던전 메이커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경우 플레이어가 던전을 지키는 악당이 되어 던전에 몰려오는 용사들을 막는 컨셉으로 게임이 진행된다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197AA6-892D-423C-9A64-B6A22778E9DA}"/>
              </a:ext>
            </a:extLst>
          </p:cNvPr>
          <p:cNvSpPr/>
          <p:nvPr/>
        </p:nvSpPr>
        <p:spPr>
          <a:xfrm>
            <a:off x="6154991" y="3041047"/>
            <a:ext cx="5551233" cy="3612482"/>
          </a:xfrm>
          <a:prstGeom prst="roundRect">
            <a:avLst>
              <a:gd name="adj" fmla="val 59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&lt;</a:t>
            </a:r>
            <a:r>
              <a:rPr lang="ko-KR" altLang="en-US" sz="1200" dirty="0">
                <a:solidFill>
                  <a:schemeClr val="tx1"/>
                </a:solidFill>
              </a:rPr>
              <a:t>대중을 타겟으로 할 경우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보다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 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라이트는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가볍다의</a:t>
            </a:r>
            <a:r>
              <a:rPr lang="ko-KR" altLang="en-US" sz="1200" dirty="0">
                <a:solidFill>
                  <a:schemeClr val="tx1"/>
                </a:solidFill>
              </a:rPr>
              <a:t> 영어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라이트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의 합성어로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요소를 가볍게 사용한 게임을 의미한다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주로 영원한 죽음에서 게임의 진입장벽을 낮추기 위해 다양한 시도를 하는 편이다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대표적인 예시로 던전에서 사용하는 재화와 마을에서 사용하는 재화를 둘로 나눠 던전에서 사망하게 되면 진행한 던전 수에 띠라 마을에서 사용할 수 있는 재화를 지급하는 경우가 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 그리드의 경우 재화를 공통으로 사용하되 사망 시 모든 재화를 잃는 것이 아니라 소량의 재화만 가져가게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그리고 경험치 시스템을 활용해 던전을 진행한 만큼 캐릭터의 레벨을 올려 편의성을 강화 할 수 있도록 만든다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5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장르에 대하여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부제 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유저에게 즐거움을 주는 방식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D7AD3BC-AB73-455D-8EDB-808CFB7610CD}"/>
              </a:ext>
            </a:extLst>
          </p:cNvPr>
          <p:cNvSpPr txBox="1">
            <a:spLocks/>
          </p:cNvSpPr>
          <p:nvPr/>
        </p:nvSpPr>
        <p:spPr>
          <a:xfrm>
            <a:off x="10313444" y="6422390"/>
            <a:ext cx="1878556" cy="4356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109085" y="2471758"/>
            <a:ext cx="6600833" cy="4181772"/>
          </a:xfrm>
          <a:prstGeom prst="roundRect">
            <a:avLst>
              <a:gd name="adj" fmla="val 1037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482082" y="847407"/>
            <a:ext cx="4509017" cy="5806121"/>
          </a:xfrm>
          <a:prstGeom prst="roundRect">
            <a:avLst>
              <a:gd name="adj" fmla="val 8982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8193893"/>
              </p:ext>
            </p:extLst>
          </p:nvPr>
        </p:nvGraphicFramePr>
        <p:xfrm>
          <a:off x="5109085" y="2475576"/>
          <a:ext cx="6597139" cy="417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7067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라이크의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ko-KR" altLang="en-US" sz="1600" b="1" dirty="0"/>
                        <a:t> 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342900" indent="-342900">
                        <a:lnSpc>
                          <a:spcPct val="2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600" b="1" dirty="0"/>
                        <a:t>다르게 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013179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93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40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109086" y="847408"/>
            <a:ext cx="6600832" cy="1523238"/>
          </a:xfrm>
          <a:prstGeom prst="roundRect">
            <a:avLst>
              <a:gd name="adj" fmla="val 285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914487"/>
              </p:ext>
            </p:extLst>
          </p:nvPr>
        </p:nvGraphicFramePr>
        <p:xfrm>
          <a:off x="5109085" y="829056"/>
          <a:ext cx="6597139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139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85775" y="3133626"/>
            <a:ext cx="11213698" cy="1842321"/>
          </a:xfrm>
          <a:prstGeom prst="roundRect">
            <a:avLst>
              <a:gd name="adj" fmla="val 1368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 PC RPG</a:t>
            </a:r>
            <a:r>
              <a:rPr lang="ko-KR" altLang="en-US" sz="1400" b="1" dirty="0">
                <a:solidFill>
                  <a:srgbClr val="7030A0"/>
                </a:solidFill>
              </a:rPr>
              <a:t> 게임</a:t>
            </a:r>
            <a:r>
              <a:rPr lang="ko-KR" altLang="en-US" sz="1200" dirty="0">
                <a:solidFill>
                  <a:schemeClr val="tx1"/>
                </a:solidFill>
              </a:rPr>
              <a:t>으로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</a:t>
            </a:r>
            <a:r>
              <a:rPr lang="ko-KR" altLang="en-US" sz="1200" dirty="0">
                <a:solidFill>
                  <a:schemeClr val="tx1"/>
                </a:solidFill>
              </a:rPr>
              <a:t>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라이크라는</a:t>
            </a:r>
            <a:r>
              <a:rPr lang="ko-KR" altLang="en-US" sz="1200" dirty="0">
                <a:solidFill>
                  <a:schemeClr val="tx1"/>
                </a:solidFill>
              </a:rPr>
              <a:t> 장르가 탄생하게 된 이유는 로그와 유사한 게임들이 많이 출시되며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이를 구분하는 이름이 필요했기 때문이다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85774" y="5105284"/>
            <a:ext cx="7500029" cy="1548246"/>
          </a:xfrm>
          <a:prstGeom prst="roundRect">
            <a:avLst>
              <a:gd name="adj" fmla="val 1199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103788" y="5111895"/>
            <a:ext cx="3595685" cy="1541635"/>
          </a:xfrm>
          <a:prstGeom prst="roundRect">
            <a:avLst>
              <a:gd name="adj" fmla="val 9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5211769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5168903"/>
            <a:ext cx="1240532" cy="12405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5599851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5171092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586799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605661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영원한 죽음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1BE7AD-F444-41FF-A1A0-9106006F632A}"/>
              </a:ext>
            </a:extLst>
          </p:cNvPr>
          <p:cNvGrpSpPr/>
          <p:nvPr/>
        </p:nvGrpSpPr>
        <p:grpSpPr>
          <a:xfrm>
            <a:off x="464402" y="821780"/>
            <a:ext cx="11235071" cy="2166902"/>
            <a:chOff x="464402" y="2803017"/>
            <a:chExt cx="11235071" cy="2166902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51E251B-056B-43F2-8920-FEFF285E7894}"/>
                </a:ext>
              </a:extLst>
            </p:cNvPr>
            <p:cNvSpPr/>
            <p:nvPr/>
          </p:nvSpPr>
          <p:spPr>
            <a:xfrm>
              <a:off x="464402" y="2803017"/>
              <a:ext cx="11235071" cy="2166902"/>
            </a:xfrm>
            <a:prstGeom prst="roundRect">
              <a:avLst>
                <a:gd name="adj" fmla="val 9282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3192666" y="4684251"/>
              <a:ext cx="900026" cy="27241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597905" y="2896984"/>
              <a:ext cx="3494787" cy="1787267"/>
            </a:xfrm>
            <a:prstGeom prst="roundRect">
              <a:avLst>
                <a:gd name="adj" fmla="val 1474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엔터더 건전에 대한 이미지 검색결과">
              <a:extLst>
                <a:ext uri="{FF2B5EF4-FFF2-40B4-BE49-F238E27FC236}">
                  <a16:creationId xmlns:a16="http://schemas.microsoft.com/office/drawing/2014/main" id="{08F3BC57-6C0E-4CAB-B219-CF8A7BA15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134" y="2901821"/>
              <a:ext cx="3160992" cy="1778057"/>
            </a:xfrm>
            <a:prstGeom prst="roundRect">
              <a:avLst>
                <a:gd name="adj" fmla="val 1151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 descr="건물, 앉아있는, 거리, 벽돌이(가) 표시된 사진&#10;&#10;자동 생성된 설명">
              <a:extLst>
                <a:ext uri="{FF2B5EF4-FFF2-40B4-BE49-F238E27FC236}">
                  <a16:creationId xmlns:a16="http://schemas.microsoft.com/office/drawing/2014/main" id="{4CA3252C-B57D-4061-8016-DE193F3E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417" y="2902326"/>
              <a:ext cx="3160993" cy="1778059"/>
            </a:xfrm>
            <a:prstGeom prst="roundRect">
              <a:avLst>
                <a:gd name="adj" fmla="val 9230"/>
              </a:avLst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0FA457-789A-42CC-BFE6-6D8176024086}"/>
                </a:ext>
              </a:extLst>
            </p:cNvPr>
            <p:cNvSpPr txBox="1"/>
            <p:nvPr/>
          </p:nvSpPr>
          <p:spPr>
            <a:xfrm>
              <a:off x="10470311" y="4684251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엔터</a:t>
              </a:r>
              <a:r>
                <a:rPr lang="ko-KR" altLang="en-US" sz="1000" dirty="0"/>
                <a:t> 더 건전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663D62-04E1-476E-87C0-285253688CEB}"/>
                </a:ext>
              </a:extLst>
            </p:cNvPr>
            <p:cNvSpPr txBox="1"/>
            <p:nvPr/>
          </p:nvSpPr>
          <p:spPr>
            <a:xfrm>
              <a:off x="6961543" y="4684251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&lt;</a:t>
              </a:r>
              <a:r>
                <a:rPr lang="ko-KR" altLang="en-US" sz="1000" dirty="0" err="1"/>
                <a:t>던그리드</a:t>
              </a:r>
              <a:r>
                <a:rPr lang="en-US" altLang="ko-KR" sz="1000" dirty="0"/>
                <a:t>&gt;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9931" y="2805302"/>
            <a:ext cx="5552444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159627" y="2805302"/>
            <a:ext cx="5546598" cy="2068925"/>
          </a:xfrm>
          <a:prstGeom prst="roundRect">
            <a:avLst>
              <a:gd name="adj" fmla="val 15141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0603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다른 게임들과 차별화 되는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만의 특징 요소들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9931" y="850632"/>
            <a:ext cx="11226293" cy="1839438"/>
          </a:xfrm>
          <a:prstGeom prst="roundRect">
            <a:avLst>
              <a:gd name="adj" fmla="val 1783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베를린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컴퍼런스에서</a:t>
            </a:r>
            <a:r>
              <a:rPr lang="ko-KR" altLang="en-US" sz="1200" dirty="0">
                <a:solidFill>
                  <a:schemeClr val="tx1"/>
                </a:solidFill>
              </a:rPr>
              <a:t>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필수적인 </a:t>
            </a:r>
            <a:r>
              <a:rPr lang="ko-KR" altLang="en-US" sz="1400" b="1" dirty="0">
                <a:solidFill>
                  <a:srgbClr val="7030A0"/>
                </a:solidFill>
              </a:rPr>
              <a:t>요소들을 가치별로 나눠 </a:t>
            </a:r>
            <a:r>
              <a:rPr lang="ko-KR" altLang="en-US" sz="1200" dirty="0">
                <a:solidFill>
                  <a:schemeClr val="tx1"/>
                </a:solidFill>
              </a:rPr>
              <a:t>발표했다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7030A0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란 새로운 장르로서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rgbClr val="7030A0"/>
                </a:solidFill>
              </a:rPr>
              <a:t>단지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로그와 비슷한 것</a:t>
            </a:r>
            <a:r>
              <a:rPr lang="en-US" altLang="ko-KR" sz="1400" b="1" dirty="0">
                <a:solidFill>
                  <a:srgbClr val="7030A0"/>
                </a:solidFill>
              </a:rPr>
              <a:t>‘ </a:t>
            </a:r>
            <a:r>
              <a:rPr lang="ko-KR" altLang="en-US" sz="14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ADOM, </a:t>
            </a:r>
            <a:r>
              <a:rPr lang="en-US" altLang="ko-KR" sz="1200" dirty="0" err="1">
                <a:solidFill>
                  <a:schemeClr val="tx1"/>
                </a:solidFill>
              </a:rPr>
              <a:t>Angband</a:t>
            </a:r>
            <a:r>
              <a:rPr lang="en-US" altLang="ko-KR" sz="1200" dirty="0">
                <a:solidFill>
                  <a:schemeClr val="tx1"/>
                </a:solidFill>
              </a:rPr>
              <a:t>, Crawl, 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, Rouge</a:t>
            </a:r>
            <a:r>
              <a:rPr lang="ko-KR" altLang="en-US" sz="1200" dirty="0">
                <a:solidFill>
                  <a:schemeClr val="tx1"/>
                </a:solidFill>
              </a:rPr>
              <a:t>을 예로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아래 요소들을 </a:t>
            </a:r>
            <a:r>
              <a:rPr lang="ko-KR" altLang="en-US" sz="1400" b="1" dirty="0">
                <a:solidFill>
                  <a:srgbClr val="7030A0"/>
                </a:solidFill>
              </a:rPr>
              <a:t>로그 </a:t>
            </a:r>
            <a:r>
              <a:rPr lang="ko-KR" altLang="en-US" sz="14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400" b="1" dirty="0">
                <a:solidFill>
                  <a:srgbClr val="7030A0"/>
                </a:solidFill>
              </a:rPr>
              <a:t> 게임인지 결정하는 데 사용</a:t>
            </a:r>
            <a:r>
              <a:rPr lang="ko-KR" altLang="en-US" sz="1200" dirty="0">
                <a:solidFill>
                  <a:schemeClr val="tx1"/>
                </a:solidFill>
              </a:rPr>
              <a:t>할 수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2820961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Low-Value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3365701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3365701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9A00752-D36B-4F46-A201-C45C281F31DB}"/>
              </a:ext>
            </a:extLst>
          </p:cNvPr>
          <p:cNvSpPr/>
          <p:nvPr/>
        </p:nvSpPr>
        <p:spPr>
          <a:xfrm>
            <a:off x="479931" y="4995590"/>
            <a:ext cx="11229563" cy="1657940"/>
          </a:xfrm>
          <a:prstGeom prst="roundRect">
            <a:avLst>
              <a:gd name="adj" fmla="val 2090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위 요소가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필수 요소는 아니다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몇가지 요소는 개발과정에서 빠질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또한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몇 가지 요소를 갖고 있다고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라고 말할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4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CC2A28-EEDE-4502-B162-28566BDB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1D5A5-D764-46BA-BE28-3898961C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2" y="2958902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B868BC3F-853F-4C81-B04A-105FDD0D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69" y="3354330"/>
            <a:ext cx="1381151" cy="13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CE08188D-4AFD-41DB-9816-FC1D2CAC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41" y="3822457"/>
            <a:ext cx="482996" cy="4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30D70D-7446-435F-9BEA-D17806991791}"/>
              </a:ext>
            </a:extLst>
          </p:cNvPr>
          <p:cNvSpPr/>
          <p:nvPr/>
        </p:nvSpPr>
        <p:spPr>
          <a:xfrm>
            <a:off x="2679867" y="2818774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High-Value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D297B8-A014-499F-914E-D8B450236611}"/>
              </a:ext>
            </a:extLst>
          </p:cNvPr>
          <p:cNvSpPr/>
          <p:nvPr/>
        </p:nvSpPr>
        <p:spPr>
          <a:xfrm>
            <a:off x="8382261" y="3362325"/>
            <a:ext cx="3320995" cy="1511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이외에도 다른 게임에서 사용하고 있는 요소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개발환경에 따라 추가되기도 하고 빠지기도 하는 것들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 하드코어 모드에서 영원한 죽음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기존 디아블로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의 시스템을 기반으로 추가된 컨텐츠이다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세이브 포인트를 활용해 재시도가 가능했던 기존과 달리 사망하면 캐릭터가 삭제되는 시스템이다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유저들 사이에서도 의견이 분분하다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사망의 페널티가 큰 점이 게임의 몰입을 올려준다고 하는 유저도 있는 반면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페널티에 대한 거부감으로 게임을 떠나는 유저도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하드코어에 호평을 한 유저의 경우 기존 게임과 다른 긴장감과 스릴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페널티가 큰 만큼 반작용으로 오는 큰 성취감에 빠지게 되었다고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디아블로 홈페이지에서 하드코어에 대해 유저들 끼리 토론하는 공간이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플레이어에게 임의의 세이브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로드를 허용하지 않는다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좋지 않은 행동 결과가 나왔다고 이전 세이브를 불러와 재시도 하는 것이 불가능하다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캐릭터가 죽으면 당시 캐릭터의 성장치와 아이템을 모두 잃는다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80975" indent="-180975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플레이어의 </a:t>
            </a:r>
            <a:r>
              <a:rPr lang="ko-KR" altLang="en-US" sz="1400" b="1" dirty="0">
                <a:solidFill>
                  <a:srgbClr val="7030A0"/>
                </a:solidFill>
              </a:rPr>
              <a:t>결정을 되돌릴 수 없고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사망의 페널티가 커서</a:t>
            </a:r>
            <a:r>
              <a:rPr lang="en-US" altLang="ko-KR" sz="1400" b="1" dirty="0">
                <a:solidFill>
                  <a:srgbClr val="7030A0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유저에게 긴장감과 선택의 필요성을 부여</a:t>
            </a:r>
            <a:r>
              <a:rPr lang="ko-KR" altLang="en-US" sz="1200" dirty="0">
                <a:solidFill>
                  <a:schemeClr val="tx1"/>
                </a:solidFill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118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영원한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10" descr="관련 이미지">
            <a:hlinkClick r:id="rId3"/>
            <a:extLst>
              <a:ext uri="{FF2B5EF4-FFF2-40B4-BE49-F238E27FC236}">
                <a16:creationId xmlns:a16="http://schemas.microsoft.com/office/drawing/2014/main" id="{675AEE60-B9DB-41A6-9C25-788FF037E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05" y="4099461"/>
            <a:ext cx="2059073" cy="21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6AEC3-63E5-4E76-99ED-7062FF17C358}"/>
              </a:ext>
            </a:extLst>
          </p:cNvPr>
          <p:cNvSpPr txBox="1"/>
          <p:nvPr/>
        </p:nvSpPr>
        <p:spPr>
          <a:xfrm>
            <a:off x="1122131" y="6384956"/>
            <a:ext cx="2483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이미지를 클릭하시면 링크로 이동합니다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디아블로의 랜덤 생성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고정된 맵 형태에 지형이 랜덤으로 배치되는 방식이다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구조물의 리소스를 미리 만들어 두고 랜덤 배치될 영역을 설정해 랜덤 배치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동일한 이름의 던전이지만 유저는 매 플레이 마다 새로운 환경을 맞이 할 수 있게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디아블로의 경우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랜덤 생성과 영원한 죽음의 시너지를 확인할 수 있는 좋은 예시가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던전 구조와 아이템</a:t>
            </a:r>
            <a:r>
              <a:rPr lang="en-US" altLang="ko-KR" sz="1400" b="1" dirty="0">
                <a:solidFill>
                  <a:srgbClr val="7030A0"/>
                </a:solidFill>
              </a:rPr>
              <a:t>, NPC</a:t>
            </a:r>
            <a:r>
              <a:rPr lang="ko-KR" altLang="en-US" sz="1400" b="1" dirty="0">
                <a:solidFill>
                  <a:srgbClr val="7030A0"/>
                </a:solidFill>
              </a:rPr>
              <a:t>등의 배치가 랜덤</a:t>
            </a:r>
            <a:r>
              <a:rPr lang="ko-KR" altLang="en-US" sz="1200" dirty="0">
                <a:solidFill>
                  <a:schemeClr val="tx1"/>
                </a:solidFill>
              </a:rPr>
              <a:t>하게 이루어진다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영원한 죽음과 함께 시너지를 발휘한다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대부분의 게임은 죽음 이후 플레이했던 던전을 반복적으로 플레이하게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라이크의</a:t>
            </a:r>
            <a:r>
              <a:rPr lang="ko-KR" altLang="en-US" sz="1200" dirty="0">
                <a:solidFill>
                  <a:schemeClr val="tx1"/>
                </a:solidFill>
              </a:rPr>
              <a:t> 경우 랜덤 생성되는 던전과 기타 요소들 덕분에 반복 플레이가 지루하게 느껴지는 것을 방지할 수 있었다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유저 플레이에 큰 영향을 준다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극단적인 예로 운이 너무 잘 따라줘 쉽게 클리어 할 수 도 있으며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반대로 운이 너무 없어 얼마 가지 못하고 죽는 경우도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AB4681-30BB-4EBA-994C-F342541D3CB7}"/>
              </a:ext>
            </a:extLst>
          </p:cNvPr>
          <p:cNvGrpSpPr/>
          <p:nvPr/>
        </p:nvGrpSpPr>
        <p:grpSpPr>
          <a:xfrm>
            <a:off x="589772" y="4288795"/>
            <a:ext cx="3533668" cy="1419125"/>
            <a:chOff x="589772" y="4156175"/>
            <a:chExt cx="3130985" cy="1257407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416B312E-E3EF-437A-A0AF-DB62BBD2E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72" y="4162020"/>
              <a:ext cx="1020295" cy="1251562"/>
            </a:xfrm>
            <a:prstGeom prst="roundRect">
              <a:avLst>
                <a:gd name="adj" fmla="val 1249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0E4C4496-D6CF-48D1-8693-1B0F6540DC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/>
            <a:stretch/>
          </p:blipFill>
          <p:spPr bwMode="auto">
            <a:xfrm>
              <a:off x="1672904" y="4156175"/>
              <a:ext cx="2047853" cy="1251562"/>
            </a:xfrm>
            <a:prstGeom prst="roundRect">
              <a:avLst>
                <a:gd name="adj" fmla="val 1144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63DB94-9C6F-48EC-9DFD-2751526D179D}"/>
              </a:ext>
            </a:extLst>
          </p:cNvPr>
          <p:cNvSpPr txBox="1"/>
          <p:nvPr/>
        </p:nvSpPr>
        <p:spPr>
          <a:xfrm>
            <a:off x="589772" y="6050238"/>
            <a:ext cx="3130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흰색 영역이 구조물이 랜덤으로 배치될 영역</a:t>
            </a:r>
          </a:p>
        </p:txBody>
      </p:sp>
    </p:spTree>
    <p:extLst>
      <p:ext uri="{BB962C8B-B14F-4D97-AF65-F5344CB8AC3E}">
        <p14:creationId xmlns:p14="http://schemas.microsoft.com/office/powerpoint/2010/main" val="173513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메이플 스토리의 식별 요소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던전의 몬스터를 처치하면 소량의 재화와 아이템을 획득하게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아이템에는 잠재옵션이라는 것이 설정되기도 하는데 유저가 직접 아이템을 확인하기 전까지 정보를 전달하지 않는다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잠재 옵션도 유저마다 선호하는 능력치가 다르며 그것은 캐릭터의 성능과 직결되는 요소이기 때문에 최종 등급의 아이템을 획득하더라도 옵션이 마음에 들지 않으면 가차없이 삭제하는 플레이를 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0982" y="864859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8"/>
            <a:ext cx="257505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아이템의 경우 처음 획득 시 효과나 능력치</a:t>
            </a:r>
            <a:r>
              <a:rPr lang="en-US" altLang="ko-KR" sz="1400" b="1" dirty="0">
                <a:solidFill>
                  <a:srgbClr val="7030A0"/>
                </a:solidFill>
              </a:rPr>
              <a:t>(</a:t>
            </a:r>
            <a:r>
              <a:rPr lang="ko-KR" altLang="en-US" sz="1400" b="1" dirty="0">
                <a:solidFill>
                  <a:srgbClr val="7030A0"/>
                </a:solidFill>
              </a:rPr>
              <a:t>소모성 아이템의 경우 종류 까지</a:t>
            </a:r>
            <a:r>
              <a:rPr lang="en-US" altLang="ko-KR" sz="1400" b="1" dirty="0">
                <a:solidFill>
                  <a:srgbClr val="7030A0"/>
                </a:solidFill>
              </a:rPr>
              <a:t>) </a:t>
            </a:r>
            <a:r>
              <a:rPr lang="ko-KR" altLang="en-US" sz="1400" b="1" dirty="0">
                <a:solidFill>
                  <a:srgbClr val="7030A0"/>
                </a:solidFill>
              </a:rPr>
              <a:t>감춰져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감별하거나 효과를 직접 발동하기 전까지 절대로 아이템의 기능을 알 수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해당 요소를 아이템에만 국한 되어 사용되는 것은 아니다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몬스터의 행동 패턴을 직접 경험하지 않으면 알 수 없는 것 또한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진행하지 않은 방에 대한 정보를 유저에게 주지 않는 것도 식별 요소다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요소는 활용하기 나름이며 이후 자원관리와 시너지를 발휘해 탐험 욕구를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EF474-DA02-4A48-8B27-4FE8D68F8B2F}"/>
              </a:ext>
            </a:extLst>
          </p:cNvPr>
          <p:cNvGrpSpPr/>
          <p:nvPr/>
        </p:nvGrpSpPr>
        <p:grpSpPr>
          <a:xfrm>
            <a:off x="676569" y="4327094"/>
            <a:ext cx="3344926" cy="2196379"/>
            <a:chOff x="676568" y="3961284"/>
            <a:chExt cx="5004531" cy="3286125"/>
          </a:xfrm>
        </p:grpSpPr>
        <p:pic>
          <p:nvPicPr>
            <p:cNvPr id="26" name="Picture 2" descr="관련 이미지">
              <a:extLst>
                <a:ext uri="{FF2B5EF4-FFF2-40B4-BE49-F238E27FC236}">
                  <a16:creationId xmlns:a16="http://schemas.microsoft.com/office/drawing/2014/main" id="{D07725AC-96A5-45AA-8A8E-8C169EA01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68" y="3961284"/>
              <a:ext cx="2393320" cy="3286125"/>
            </a:xfrm>
            <a:prstGeom prst="roundRect">
              <a:avLst>
                <a:gd name="adj" fmla="val 1003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관련 이미지">
              <a:extLst>
                <a:ext uri="{FF2B5EF4-FFF2-40B4-BE49-F238E27FC236}">
                  <a16:creationId xmlns:a16="http://schemas.microsoft.com/office/drawing/2014/main" id="{C2C06E7E-A11C-4B28-B7A4-D954D803F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024" y="3961284"/>
              <a:ext cx="2505075" cy="3286125"/>
            </a:xfrm>
            <a:prstGeom prst="roundRect">
              <a:avLst>
                <a:gd name="adj" fmla="val 81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3029A2-707F-41FC-9B94-C8F5235F1C93}"/>
              </a:ext>
            </a:extLst>
          </p:cNvPr>
          <p:cNvSpPr/>
          <p:nvPr/>
        </p:nvSpPr>
        <p:spPr>
          <a:xfrm>
            <a:off x="981869" y="5800030"/>
            <a:ext cx="1259149" cy="39741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94E5C2-5448-4F89-99C9-5210A27F1AD4}"/>
              </a:ext>
            </a:extLst>
          </p:cNvPr>
          <p:cNvSpPr/>
          <p:nvPr/>
        </p:nvSpPr>
        <p:spPr>
          <a:xfrm>
            <a:off x="2808514" y="5749573"/>
            <a:ext cx="1184438" cy="62515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66137" y="3992009"/>
            <a:ext cx="7340088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돈 </a:t>
            </a:r>
            <a:r>
              <a:rPr lang="ko-KR" altLang="en-US" sz="1600" b="1" dirty="0" err="1">
                <a:solidFill>
                  <a:schemeClr val="tx1"/>
                </a:solidFill>
              </a:rPr>
              <a:t>스타브</a:t>
            </a:r>
            <a:r>
              <a:rPr lang="en-US" altLang="ko-KR" sz="1600" b="1" dirty="0">
                <a:solidFill>
                  <a:schemeClr val="tx1"/>
                </a:solidFill>
              </a:rPr>
              <a:t>(’</a:t>
            </a:r>
            <a:r>
              <a:rPr lang="ko-KR" altLang="en-US" sz="1600" b="1" dirty="0" err="1">
                <a:solidFill>
                  <a:schemeClr val="tx1"/>
                </a:solidFill>
              </a:rPr>
              <a:t>굶지마</a:t>
            </a:r>
            <a:r>
              <a:rPr lang="en-US" altLang="ko-KR" sz="1600" b="1" dirty="0">
                <a:solidFill>
                  <a:schemeClr val="tx1"/>
                </a:solidFill>
              </a:rPr>
              <a:t>‘)</a:t>
            </a:r>
            <a:r>
              <a:rPr lang="ko-KR" altLang="en-US" sz="1600" b="1" dirty="0">
                <a:solidFill>
                  <a:schemeClr val="tx1"/>
                </a:solidFill>
              </a:rPr>
              <a:t>의 자원 관리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게임의 이름 </a:t>
            </a:r>
            <a:r>
              <a:rPr lang="ko-KR" altLang="en-US" sz="1200" dirty="0" err="1">
                <a:solidFill>
                  <a:schemeClr val="tx1"/>
                </a:solidFill>
              </a:rPr>
              <a:t>처럼</a:t>
            </a:r>
            <a:r>
              <a:rPr lang="ko-KR" altLang="en-US" sz="1200" dirty="0">
                <a:solidFill>
                  <a:schemeClr val="tx1"/>
                </a:solidFill>
              </a:rPr>
              <a:t> 캐릭터의 상태를 관리하며 생존해야 하는 게임이다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공복도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정신력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체력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상태들은 시간이 지나며 점차 감소하게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캐릭터의 주위 환경에서 식량을 채집해 허기를 달래야 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불을 피워 어두운 밤에 공격하는 몬스터 들로 체력을 보호해야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좋지 않은 식량을 섭취했을 때 정신력이 감소하며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각각의 상태들이 일정량 이하로 내려가게 되면 캐릭터가 사망하게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85775" y="864859"/>
            <a:ext cx="2575055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864859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864859"/>
            <a:ext cx="257505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669518"/>
            <a:ext cx="11226742" cy="21980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에 만복도 개념이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일정 시간동안 식사하지 않으면 데미지를 받아 결국 죽게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던전의 한 곳에 머물러 레벨을 올리는 행위를 방지한다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rgbClr val="7030A0"/>
                </a:solidFill>
              </a:rPr>
              <a:t>주기적으로 식량을 충당하기 위해 끊임없이 탐험하며 이동해야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다른 게임에서는 만복도의 개념을 다양하게 사용한다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대표적으로 관리해야 하는 자원으로 체력과 자원이 있으며 무기 내구도 또한 관리해야 하는 자원에 속한다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latinLnBrk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식별 요소와 함께 시너지를 발휘해 새로운 방을 탐험하는 것으로 좋은 효과를 얻을 것이라는 기대심을 자극하게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992008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라이크의</a:t>
            </a:r>
            <a:r>
              <a:rPr lang="ko-KR" altLang="en-US" dirty="0"/>
              <a:t>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영원한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864859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27E81-1DD6-4886-8707-98685CD2386A}"/>
              </a:ext>
            </a:extLst>
          </p:cNvPr>
          <p:cNvSpPr txBox="1"/>
          <p:nvPr/>
        </p:nvSpPr>
        <p:spPr>
          <a:xfrm>
            <a:off x="581025" y="405009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예시 사진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5847AED-6085-4BE8-8DD4-EAB80620D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7" t="17963" r="25105" b="23889"/>
          <a:stretch/>
        </p:blipFill>
        <p:spPr>
          <a:xfrm>
            <a:off x="648997" y="4392724"/>
            <a:ext cx="3429639" cy="1847214"/>
          </a:xfrm>
          <a:prstGeom prst="roundRect">
            <a:avLst>
              <a:gd name="adj" fmla="val 10606"/>
            </a:avLst>
          </a:prstGeom>
        </p:spPr>
      </p:pic>
    </p:spTree>
    <p:extLst>
      <p:ext uri="{BB962C8B-B14F-4D97-AF65-F5344CB8AC3E}">
        <p14:creationId xmlns:p14="http://schemas.microsoft.com/office/powerpoint/2010/main" val="183903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10299</TotalTime>
  <Words>3064</Words>
  <Application>Microsoft Office PowerPoint</Application>
  <PresentationFormat>와이드스크린</PresentationFormat>
  <Paragraphs>343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로그-라이크 장르에 대하여</vt:lpstr>
      <vt:lpstr>문서에서 들어가기 전</vt:lpstr>
      <vt:lpstr>로그-라이크 란?</vt:lpstr>
      <vt:lpstr>로그-라이크의 특징</vt:lpstr>
      <vt:lpstr>로그-라이크의 특징</vt:lpstr>
      <vt:lpstr>로그-라이크의 특징</vt:lpstr>
      <vt:lpstr>로그-라이크의 특징</vt:lpstr>
      <vt:lpstr>로그-라이크의 특징</vt:lpstr>
      <vt:lpstr>로그-라이크 요소를 활용한 게임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왜?? 로그-라이크 게임에 빠져들까?</vt:lpstr>
      <vt:lpstr>로그-라이크(ROGUE-Like)를 개발한다면?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570</cp:revision>
  <dcterms:created xsi:type="dcterms:W3CDTF">2019-10-07T05:13:37Z</dcterms:created>
  <dcterms:modified xsi:type="dcterms:W3CDTF">2019-12-20T04:34:13Z</dcterms:modified>
</cp:coreProperties>
</file>